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5" r:id="rId1"/>
    <p:sldMasterId id="2147483728" r:id="rId2"/>
    <p:sldMasterId id="2147483741" r:id="rId3"/>
    <p:sldMasterId id="2147483754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74" r:id="rId7"/>
    <p:sldId id="275" r:id="rId8"/>
    <p:sldId id="276" r:id="rId9"/>
    <p:sldId id="261" r:id="rId10"/>
    <p:sldId id="262" r:id="rId11"/>
    <p:sldId id="263" r:id="rId12"/>
    <p:sldId id="264" r:id="rId13"/>
    <p:sldId id="265" r:id="rId14"/>
    <p:sldId id="267" r:id="rId15"/>
    <p:sldId id="273" r:id="rId16"/>
    <p:sldId id="278" r:id="rId17"/>
  </p:sldIdLst>
  <p:sldSz cx="12192000" cy="6858000"/>
  <p:notesSz cx="7010400" cy="9296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800000"/>
    <a:srgbClr val="9966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>
        <p:scale>
          <a:sx n="75" d="100"/>
          <a:sy n="75" d="100"/>
        </p:scale>
        <p:origin x="-1914" y="-9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34D37-9160-45C3-956A-AB24EB09C8F7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61469-58E4-41AF-A7A9-B493624E44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30370"/>
            <a:ext cx="3037840" cy="46482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30370"/>
            <a:ext cx="3037840" cy="46482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8593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55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1374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2310141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2023375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1617987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781971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2747940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770807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400572208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2926990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827661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1220812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0860018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260373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393812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228191704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569307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977704613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359528139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559937246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204909992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kumimoji="0"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974879707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662569420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076430387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555793716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68384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77164163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2612443864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421930822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66334295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1029817610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726653740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997198869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439119131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702534736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2/17/2026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8926007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2/17/2026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9317344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2/17/2026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222816927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2/17/2026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538693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2/17/2026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262712017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2/17/2026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3910630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818258467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09864614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2/17/2026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2/17/2026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7401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2/17/2026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246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2/17/2026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5552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3" Type="http://schemas.openxmlformats.org/officeDocument/2006/relationships/image" Target="../media/image100.png"/><Relationship Id="rId21" Type="http://schemas.openxmlformats.org/officeDocument/2006/relationships/image" Target="../media/image118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13.png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10" Type="http://schemas.openxmlformats.org/officeDocument/2006/relationships/image" Target="../media/image107.png"/><Relationship Id="rId19" Type="http://schemas.openxmlformats.org/officeDocument/2006/relationships/image" Target="../media/image116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3" Type="http://schemas.openxmlformats.org/officeDocument/2006/relationships/image" Target="../media/image100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4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7.png"/><Relationship Id="rId4" Type="http://schemas.openxmlformats.org/officeDocument/2006/relationships/image" Target="../media/image10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jpe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9.png"/><Relationship Id="rId9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jpe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jpe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image" Target="../media/image80.png"/><Relationship Id="rId21" Type="http://schemas.openxmlformats.org/officeDocument/2006/relationships/image" Target="../media/image98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Relationship Id="rId22" Type="http://schemas.openxmlformats.org/officeDocument/2006/relationships/image" Target="../media/image9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5910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590827"/>
            <a:ext cx="10363200" cy="10287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914400" y="914400"/>
            <a:ext cx="1036320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endParaRPr lang="en-US" sz="1050" dirty="0"/>
          </a:p>
        </p:txBody>
      </p:sp>
      <p:sp>
        <p:nvSpPr>
          <p:cNvPr id="5" name="Text 1"/>
          <p:cNvSpPr/>
          <p:nvPr/>
        </p:nvSpPr>
        <p:spPr>
          <a:xfrm>
            <a:off x="914400" y="1104900"/>
            <a:ext cx="12435840" cy="8572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6750"/>
              </a:lnSpc>
              <a:buNone/>
            </a:pPr>
            <a:r>
              <a:rPr lang="en-US" sz="5400" b="1" kern="0" spc="-108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</a:t>
            </a:r>
            <a:r>
              <a:rPr lang="en-US" sz="5400" b="1" kern="0" spc="-108" dirty="0">
                <a:solidFill>
                  <a:srgbClr val="27AE6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Biological Diversity</a:t>
            </a:r>
            <a:r>
              <a:rPr lang="en-US" sz="5400" b="1" kern="0" spc="-108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Act</a:t>
            </a:r>
            <a:endParaRPr lang="en-US" sz="5400" dirty="0"/>
          </a:p>
        </p:txBody>
      </p:sp>
      <p:sp>
        <p:nvSpPr>
          <p:cNvPr id="6" name="Text 2"/>
          <p:cNvSpPr/>
          <p:nvPr/>
        </p:nvSpPr>
        <p:spPr>
          <a:xfrm>
            <a:off x="914400" y="2190750"/>
            <a:ext cx="1243584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kern="0" spc="72" dirty="0">
                <a:solidFill>
                  <a:srgbClr val="E67E2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&amp; </a:t>
            </a:r>
            <a:r>
              <a:rPr lang="en-US" sz="3600" kern="0" spc="72" dirty="0" smtClean="0">
                <a:solidFill>
                  <a:srgbClr val="E67E2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Conservation Framework</a:t>
            </a:r>
            <a:endParaRPr lang="en-US" sz="3600" dirty="0"/>
          </a:p>
        </p:txBody>
      </p:sp>
      <p:sp>
        <p:nvSpPr>
          <p:cNvPr id="7" name="Text 3"/>
          <p:cNvSpPr/>
          <p:nvPr/>
        </p:nvSpPr>
        <p:spPr>
          <a:xfrm>
            <a:off x="1219200" y="3590827"/>
            <a:ext cx="100584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endParaRPr lang="en-US" sz="2250" dirty="0"/>
          </a:p>
        </p:txBody>
      </p:sp>
      <p:sp>
        <p:nvSpPr>
          <p:cNvPr id="9" name="Text 5"/>
          <p:cNvSpPr/>
          <p:nvPr/>
        </p:nvSpPr>
        <p:spPr>
          <a:xfrm>
            <a:off x="1219200" y="4352827"/>
            <a:ext cx="100584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kern="0" spc="60" dirty="0">
                <a:solidFill>
                  <a:srgbClr val="ECF0F1">
                    <a:alpha val="9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KERALA STATE BIODIVERSITY BOARD</a:t>
            </a:r>
            <a:endParaRPr lang="en-US" sz="150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80949" y="3540919"/>
            <a:ext cx="914400" cy="116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9050"/>
            <a:ext cx="12192000" cy="73596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381000"/>
            <a:ext cx="76200" cy="381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914400"/>
            <a:ext cx="5410200" cy="20193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" y="1095375"/>
            <a:ext cx="228600" cy="2286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901" y="1562100"/>
            <a:ext cx="114300" cy="190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901" y="1905000"/>
            <a:ext cx="114300" cy="190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901" y="2247900"/>
            <a:ext cx="114300" cy="190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901" y="2590800"/>
            <a:ext cx="114300" cy="1905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0300" y="914400"/>
            <a:ext cx="5410200" cy="19240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2700" y="1095375"/>
            <a:ext cx="171451" cy="2286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2701" y="1485902"/>
            <a:ext cx="2495551" cy="542925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8901" y="1590675"/>
            <a:ext cx="133351" cy="13335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72550" y="1485902"/>
            <a:ext cx="2495551" cy="542925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48750" y="1590675"/>
            <a:ext cx="133351" cy="13335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2701" y="2143127"/>
            <a:ext cx="2495551" cy="542925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38900" y="2247900"/>
            <a:ext cx="152400" cy="13335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72550" y="2143127"/>
            <a:ext cx="2495551" cy="542925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48750" y="2247900"/>
            <a:ext cx="133351" cy="13335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10300" y="2990850"/>
            <a:ext cx="5410200" cy="16764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62700" y="3171825"/>
            <a:ext cx="228600" cy="2286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62700" y="3609975"/>
            <a:ext cx="171451" cy="17145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62701" y="3952875"/>
            <a:ext cx="219075" cy="17145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62700" y="4295775"/>
            <a:ext cx="171451" cy="171450"/>
          </a:xfrm>
          <a:prstGeom prst="rect">
            <a:avLst/>
          </a:prstGeom>
        </p:spPr>
      </p:pic>
      <p:sp>
        <p:nvSpPr>
          <p:cNvPr id="27" name="Text 0"/>
          <p:cNvSpPr/>
          <p:nvPr/>
        </p:nvSpPr>
        <p:spPr>
          <a:xfrm>
            <a:off x="800100" y="381000"/>
            <a:ext cx="132588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BMC Functions &amp; Local Biodiversity Fund</a:t>
            </a:r>
            <a:endParaRPr lang="en-US" sz="2700" dirty="0"/>
          </a:p>
        </p:txBody>
      </p:sp>
      <p:sp>
        <p:nvSpPr>
          <p:cNvPr id="28" name="Text 1"/>
          <p:cNvSpPr/>
          <p:nvPr/>
        </p:nvSpPr>
        <p:spPr>
          <a:xfrm>
            <a:off x="1066800" y="1066800"/>
            <a:ext cx="612648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27AE6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Core Functions (Sec 41)</a:t>
            </a:r>
            <a:endParaRPr lang="en-US" sz="1800" dirty="0"/>
          </a:p>
        </p:txBody>
      </p:sp>
      <p:sp>
        <p:nvSpPr>
          <p:cNvPr id="29" name="Text 2"/>
          <p:cNvSpPr/>
          <p:nvPr/>
        </p:nvSpPr>
        <p:spPr>
          <a:xfrm>
            <a:off x="952501" y="1485900"/>
            <a:ext cx="459486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Conservation: Habitats, landraces, folk varieties.</a:t>
            </a:r>
            <a:endParaRPr lang="en-US" sz="1350" dirty="0"/>
          </a:p>
        </p:txBody>
      </p:sp>
      <p:sp>
        <p:nvSpPr>
          <p:cNvPr id="30" name="Text 3"/>
          <p:cNvSpPr/>
          <p:nvPr/>
        </p:nvSpPr>
        <p:spPr>
          <a:xfrm>
            <a:off x="952501" y="1828800"/>
            <a:ext cx="394335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Documentation: TK and PBR preparation.</a:t>
            </a:r>
            <a:endParaRPr lang="en-US" sz="1350" dirty="0"/>
          </a:p>
        </p:txBody>
      </p:sp>
      <p:sp>
        <p:nvSpPr>
          <p:cNvPr id="31" name="Text 4"/>
          <p:cNvSpPr/>
          <p:nvPr/>
        </p:nvSpPr>
        <p:spPr>
          <a:xfrm>
            <a:off x="952501" y="2171700"/>
            <a:ext cx="46863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Sustainable Use: Managing biological resources.</a:t>
            </a:r>
            <a:endParaRPr lang="en-US" sz="1350" dirty="0"/>
          </a:p>
        </p:txBody>
      </p:sp>
      <p:sp>
        <p:nvSpPr>
          <p:cNvPr id="32" name="Text 5"/>
          <p:cNvSpPr/>
          <p:nvPr/>
        </p:nvSpPr>
        <p:spPr>
          <a:xfrm>
            <a:off x="952501" y="2514600"/>
            <a:ext cx="4594860" cy="3238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Levy Collection: Fees for resource access</a:t>
            </a:r>
            <a:r>
              <a:rPr lang="en-US" sz="1350" dirty="0" smtClean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 </a:t>
            </a:r>
            <a:r>
              <a:rPr lang="en-US" sz="1350" dirty="0" smtClean="0">
                <a:solidFill>
                  <a:srgbClr val="00B05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(Sec. 41(3))</a:t>
            </a:r>
            <a:endParaRPr lang="en-US" sz="1350" dirty="0">
              <a:solidFill>
                <a:srgbClr val="00B050"/>
              </a:solidFill>
            </a:endParaRPr>
          </a:p>
        </p:txBody>
      </p:sp>
      <p:sp>
        <p:nvSpPr>
          <p:cNvPr id="33" name="Text 6"/>
          <p:cNvSpPr/>
          <p:nvPr/>
        </p:nvSpPr>
        <p:spPr>
          <a:xfrm>
            <a:off x="6648451" y="1066800"/>
            <a:ext cx="612648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E67E2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LBF Sources (Sec 43)</a:t>
            </a:r>
            <a:endParaRPr lang="en-US" sz="1800" dirty="0"/>
          </a:p>
        </p:txBody>
      </p:sp>
      <p:sp>
        <p:nvSpPr>
          <p:cNvPr id="34" name="Text 7"/>
          <p:cNvSpPr/>
          <p:nvPr/>
        </p:nvSpPr>
        <p:spPr>
          <a:xfrm>
            <a:off x="6572251" y="1485902"/>
            <a:ext cx="2994660" cy="5429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Govt./NBA Grants</a:t>
            </a:r>
            <a:endParaRPr lang="en-US" sz="1050" dirty="0"/>
          </a:p>
        </p:txBody>
      </p:sp>
      <p:sp>
        <p:nvSpPr>
          <p:cNvPr id="35" name="Text 8"/>
          <p:cNvSpPr/>
          <p:nvPr/>
        </p:nvSpPr>
        <p:spPr>
          <a:xfrm>
            <a:off x="9182101" y="1485902"/>
            <a:ext cx="2495551" cy="5429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Levies &amp; Fees</a:t>
            </a:r>
            <a:endParaRPr lang="en-US" sz="1050" dirty="0"/>
          </a:p>
        </p:txBody>
      </p:sp>
      <p:sp>
        <p:nvSpPr>
          <p:cNvPr id="36" name="Text 9"/>
          <p:cNvSpPr/>
          <p:nvPr/>
        </p:nvSpPr>
        <p:spPr>
          <a:xfrm>
            <a:off x="6591301" y="2143127"/>
            <a:ext cx="2994660" cy="5429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Benefit Sharing</a:t>
            </a:r>
            <a:endParaRPr lang="en-US" sz="1050" dirty="0"/>
          </a:p>
        </p:txBody>
      </p:sp>
      <p:sp>
        <p:nvSpPr>
          <p:cNvPr id="37" name="Text 10"/>
          <p:cNvSpPr/>
          <p:nvPr/>
        </p:nvSpPr>
        <p:spPr>
          <a:xfrm>
            <a:off x="9182101" y="2143127"/>
            <a:ext cx="2495551" cy="5429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State Loans</a:t>
            </a:r>
            <a:endParaRPr lang="en-US" sz="1050" dirty="0"/>
          </a:p>
        </p:txBody>
      </p:sp>
      <p:sp>
        <p:nvSpPr>
          <p:cNvPr id="38" name="Text 11"/>
          <p:cNvSpPr/>
          <p:nvPr/>
        </p:nvSpPr>
        <p:spPr>
          <a:xfrm>
            <a:off x="6705600" y="3143250"/>
            <a:ext cx="612648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3498D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LBF Utilization (Sec 44)</a:t>
            </a:r>
            <a:endParaRPr lang="en-US" sz="1800" dirty="0"/>
          </a:p>
        </p:txBody>
      </p:sp>
      <p:sp>
        <p:nvSpPr>
          <p:cNvPr id="39" name="Text 12"/>
          <p:cNvSpPr/>
          <p:nvPr/>
        </p:nvSpPr>
        <p:spPr>
          <a:xfrm>
            <a:off x="6648451" y="3562350"/>
            <a:ext cx="306324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Conservation &amp; Area Restoration</a:t>
            </a:r>
            <a:endParaRPr lang="en-US" sz="1350" dirty="0"/>
          </a:p>
        </p:txBody>
      </p:sp>
      <p:sp>
        <p:nvSpPr>
          <p:cNvPr id="40" name="Text 13"/>
          <p:cNvSpPr/>
          <p:nvPr/>
        </p:nvSpPr>
        <p:spPr>
          <a:xfrm>
            <a:off x="6696075" y="3905250"/>
            <a:ext cx="29032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Socio-economic Development</a:t>
            </a:r>
            <a:endParaRPr lang="en-US" sz="1350" dirty="0"/>
          </a:p>
        </p:txBody>
      </p:sp>
      <p:sp>
        <p:nvSpPr>
          <p:cNvPr id="41" name="Text 14"/>
          <p:cNvSpPr/>
          <p:nvPr/>
        </p:nvSpPr>
        <p:spPr>
          <a:xfrm>
            <a:off x="6648449" y="4248150"/>
            <a:ext cx="2918462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Administrative </a:t>
            </a:r>
            <a:r>
              <a:rPr lang="en-US" sz="1350" dirty="0" smtClean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Expenses of BMCs</a:t>
            </a:r>
            <a:endParaRPr lang="en-US" sz="1350" dirty="0"/>
          </a:p>
        </p:txBody>
      </p:sp>
      <p:sp>
        <p:nvSpPr>
          <p:cNvPr id="44" name="TextBox 43"/>
          <p:cNvSpPr txBox="1"/>
          <p:nvPr/>
        </p:nvSpPr>
        <p:spPr>
          <a:xfrm>
            <a:off x="7531099" y="5257800"/>
            <a:ext cx="2933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</a:rPr>
              <a:t>Total PBRs prepared – 1034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Updated PBRs – 93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E-PBR - Initiated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5" name="Picture 44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23900" y="2990850"/>
            <a:ext cx="2193531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/>
          <p:cNvPicPr/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917431" y="2990850"/>
            <a:ext cx="2383232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1384301" y="4916569"/>
          <a:ext cx="4978399" cy="1728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699"/>
                <a:gridCol w="2298700"/>
                <a:gridCol w="1524000"/>
              </a:tblGrid>
              <a:tr h="58253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Kartika"/>
                        </a:rPr>
                        <a:t>Sl. No.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Kartik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Kartika"/>
                        </a:rPr>
                        <a:t>Quantity of the biological resources collected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Kartik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Kartika"/>
                        </a:rPr>
                        <a:t>Levy to be imposed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Kartika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Kartika"/>
                        </a:rPr>
                        <a:t>(Rs.)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Kartika"/>
                      </a:endParaRPr>
                    </a:p>
                  </a:txBody>
                  <a:tcPr marL="68580" marR="68580" marT="0" marB="0" anchor="ctr"/>
                </a:tc>
              </a:tr>
              <a:tr h="23160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Kartika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Kartik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Kartika"/>
                        </a:rPr>
                        <a:t>Up to 1000 Kg</a:t>
                      </a:r>
                      <a:endParaRPr lang="en-US" sz="1100">
                        <a:latin typeface="Calibri"/>
                        <a:ea typeface="Times New Roman"/>
                        <a:cs typeface="Kartik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Kartika"/>
                        </a:rPr>
                        <a:t>100/-</a:t>
                      </a:r>
                      <a:endParaRPr lang="en-US" sz="1100">
                        <a:latin typeface="Calibri"/>
                        <a:ea typeface="Times New Roman"/>
                        <a:cs typeface="Kartika"/>
                      </a:endParaRPr>
                    </a:p>
                  </a:txBody>
                  <a:tcPr marL="68580" marR="68580" marT="0" marB="0" anchor="ctr"/>
                </a:tc>
              </a:tr>
              <a:tr h="23160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Kartika"/>
                        </a:rPr>
                        <a:t>2</a:t>
                      </a:r>
                      <a:endParaRPr lang="en-US" sz="1100">
                        <a:latin typeface="Calibri"/>
                        <a:ea typeface="Times New Roman"/>
                        <a:cs typeface="Kartik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Kartika"/>
                        </a:rPr>
                        <a:t>1000-5000 Kg</a:t>
                      </a:r>
                      <a:endParaRPr lang="en-US" sz="1100">
                        <a:latin typeface="Calibri"/>
                        <a:ea typeface="Times New Roman"/>
                        <a:cs typeface="Kartik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Kartika"/>
                        </a:rPr>
                        <a:t>500/-</a:t>
                      </a:r>
                      <a:endParaRPr lang="en-US" sz="1100">
                        <a:latin typeface="Calibri"/>
                        <a:ea typeface="Times New Roman"/>
                        <a:cs typeface="Kartika"/>
                      </a:endParaRPr>
                    </a:p>
                  </a:txBody>
                  <a:tcPr marL="68580" marR="68580" marT="0" marB="0" anchor="ctr"/>
                </a:tc>
              </a:tr>
              <a:tr h="23160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Kartika"/>
                        </a:rPr>
                        <a:t>3</a:t>
                      </a:r>
                      <a:endParaRPr lang="en-US" sz="1100">
                        <a:latin typeface="Calibri"/>
                        <a:ea typeface="Times New Roman"/>
                        <a:cs typeface="Kartik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Kartika"/>
                        </a:rPr>
                        <a:t>5000-10000 Kg</a:t>
                      </a:r>
                      <a:endParaRPr lang="en-US" sz="1100">
                        <a:latin typeface="Calibri"/>
                        <a:ea typeface="Times New Roman"/>
                        <a:cs typeface="Kartik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Kartika"/>
                        </a:rPr>
                        <a:t>1000/-</a:t>
                      </a:r>
                      <a:endParaRPr lang="en-US" sz="1100">
                        <a:latin typeface="Calibri"/>
                        <a:ea typeface="Times New Roman"/>
                        <a:cs typeface="Kartika"/>
                      </a:endParaRPr>
                    </a:p>
                  </a:txBody>
                  <a:tcPr marL="68580" marR="68580" marT="0" marB="0" anchor="ctr"/>
                </a:tc>
              </a:tr>
              <a:tr h="23160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Kartika"/>
                        </a:rPr>
                        <a:t>4</a:t>
                      </a:r>
                      <a:endParaRPr lang="en-US" sz="1100">
                        <a:latin typeface="Calibri"/>
                        <a:ea typeface="Times New Roman"/>
                        <a:cs typeface="Kartik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Kartika"/>
                        </a:rPr>
                        <a:t>10000-25000 Kg</a:t>
                      </a:r>
                      <a:endParaRPr lang="en-US" sz="1100">
                        <a:latin typeface="Calibri"/>
                        <a:ea typeface="Times New Roman"/>
                        <a:cs typeface="Kartik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Kartika"/>
                        </a:rPr>
                        <a:t>2000/-</a:t>
                      </a:r>
                      <a:endParaRPr lang="en-US" sz="1100" dirty="0">
                        <a:latin typeface="Calibri"/>
                        <a:ea typeface="Times New Roman"/>
                        <a:cs typeface="Kartika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381000"/>
            <a:ext cx="76200" cy="381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895350"/>
            <a:ext cx="5410200" cy="20193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1" y="1562100"/>
            <a:ext cx="114300" cy="190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1" y="1905000"/>
            <a:ext cx="114300" cy="190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1251" y="1524000"/>
            <a:ext cx="114300" cy="190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1" y="1952625"/>
            <a:ext cx="114300" cy="1905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8250" y="1562101"/>
            <a:ext cx="2495551" cy="542925"/>
          </a:xfrm>
          <a:prstGeom prst="rect">
            <a:avLst/>
          </a:prstGeom>
        </p:spPr>
      </p:pic>
      <p:sp>
        <p:nvSpPr>
          <p:cNvPr id="27" name="Text 0"/>
          <p:cNvSpPr/>
          <p:nvPr/>
        </p:nvSpPr>
        <p:spPr>
          <a:xfrm>
            <a:off x="800100" y="381000"/>
            <a:ext cx="132588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 smtClean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BMC level Actions:</a:t>
            </a:r>
            <a:endParaRPr lang="en-US" sz="2700" dirty="0"/>
          </a:p>
        </p:txBody>
      </p:sp>
      <p:sp>
        <p:nvSpPr>
          <p:cNvPr id="28" name="Text 1"/>
          <p:cNvSpPr/>
          <p:nvPr/>
        </p:nvSpPr>
        <p:spPr>
          <a:xfrm>
            <a:off x="647701" y="1095376"/>
            <a:ext cx="7835900" cy="2762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 smtClean="0">
                <a:solidFill>
                  <a:srgbClr val="27AE6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Ensure Conservation &amp; Sustainable Utilization (Sec </a:t>
            </a:r>
            <a:r>
              <a:rPr lang="en-US" sz="2000" b="1" dirty="0">
                <a:solidFill>
                  <a:srgbClr val="27AE6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41)</a:t>
            </a:r>
            <a:endParaRPr lang="en-US" sz="2000" dirty="0"/>
          </a:p>
        </p:txBody>
      </p:sp>
      <p:sp>
        <p:nvSpPr>
          <p:cNvPr id="29" name="Text 2"/>
          <p:cNvSpPr/>
          <p:nvPr/>
        </p:nvSpPr>
        <p:spPr>
          <a:xfrm>
            <a:off x="952500" y="1485901"/>
            <a:ext cx="5029200" cy="342899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b="1" dirty="0" err="1" smtClean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Thavinhal</a:t>
            </a:r>
            <a:r>
              <a:rPr lang="en-US" sz="1350" b="1" dirty="0" smtClean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GP – Regulation of cutting of </a:t>
            </a:r>
            <a:r>
              <a:rPr lang="en-US" sz="1350" b="1" dirty="0" err="1" smtClean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Ochlandrae</a:t>
            </a:r>
            <a:r>
              <a:rPr lang="en-US" sz="1350" b="1" dirty="0" smtClean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350" b="1" dirty="0" err="1" smtClean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Sps</a:t>
            </a:r>
            <a:r>
              <a:rPr lang="en-US" sz="1350" b="1" dirty="0" smtClean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350" b="1" dirty="0"/>
          </a:p>
        </p:txBody>
      </p:sp>
      <p:sp>
        <p:nvSpPr>
          <p:cNvPr id="30" name="Text 3"/>
          <p:cNvSpPr/>
          <p:nvPr/>
        </p:nvSpPr>
        <p:spPr>
          <a:xfrm>
            <a:off x="952500" y="1828799"/>
            <a:ext cx="4775200" cy="27622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b="1" dirty="0" err="1" smtClean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Thavinhal</a:t>
            </a:r>
            <a:r>
              <a:rPr lang="en-US" sz="1350" b="1" dirty="0" smtClean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GP – Regulation of  catching inland fishes</a:t>
            </a:r>
            <a:endParaRPr lang="en-US" sz="1350" b="1" dirty="0"/>
          </a:p>
        </p:txBody>
      </p:sp>
      <p:sp>
        <p:nvSpPr>
          <p:cNvPr id="31" name="Text 4"/>
          <p:cNvSpPr/>
          <p:nvPr/>
        </p:nvSpPr>
        <p:spPr>
          <a:xfrm>
            <a:off x="6515101" y="1485900"/>
            <a:ext cx="46863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b="1" dirty="0" err="1" smtClean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Panathady</a:t>
            </a:r>
            <a:r>
              <a:rPr lang="en-US" sz="1350" b="1" dirty="0" smtClean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GP – Regulation of </a:t>
            </a:r>
            <a:r>
              <a:rPr lang="en-US" sz="1350" b="1" dirty="0" err="1" smtClean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Erankol</a:t>
            </a:r>
            <a:r>
              <a:rPr lang="en-US" sz="1350" b="1" dirty="0" smtClean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&amp; Miss Kerala</a:t>
            </a:r>
            <a:endParaRPr lang="en-US" sz="1350" b="1" dirty="0"/>
          </a:p>
        </p:txBody>
      </p:sp>
      <p:sp>
        <p:nvSpPr>
          <p:cNvPr id="32" name="Text 5"/>
          <p:cNvSpPr/>
          <p:nvPr/>
        </p:nvSpPr>
        <p:spPr>
          <a:xfrm>
            <a:off x="6534151" y="1876425"/>
            <a:ext cx="40462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b="1" dirty="0" err="1" smtClean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Vengappally</a:t>
            </a:r>
            <a:r>
              <a:rPr lang="en-US" sz="1350" b="1" dirty="0" smtClean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GP – Regulation of Quarries</a:t>
            </a:r>
            <a:endParaRPr lang="en-US" sz="1350" b="1" dirty="0"/>
          </a:p>
        </p:txBody>
      </p:sp>
      <p:sp>
        <p:nvSpPr>
          <p:cNvPr id="36" name="Text 9"/>
          <p:cNvSpPr/>
          <p:nvPr/>
        </p:nvSpPr>
        <p:spPr>
          <a:xfrm>
            <a:off x="6591301" y="2143127"/>
            <a:ext cx="2994660" cy="5429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endParaRPr lang="en-US" sz="1050" dirty="0"/>
          </a:p>
        </p:txBody>
      </p:sp>
      <p:sp>
        <p:nvSpPr>
          <p:cNvPr id="37" name="Text 10"/>
          <p:cNvSpPr/>
          <p:nvPr/>
        </p:nvSpPr>
        <p:spPr>
          <a:xfrm>
            <a:off x="9182101" y="2143127"/>
            <a:ext cx="2495551" cy="5429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endParaRPr lang="en-US" sz="1050" dirty="0"/>
          </a:p>
        </p:txBody>
      </p:sp>
      <p:pic>
        <p:nvPicPr>
          <p:cNvPr id="48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1" y="2295525"/>
            <a:ext cx="114300" cy="1905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952500" y="2301360"/>
            <a:ext cx="439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C000"/>
                </a:solidFill>
              </a:rPr>
              <a:t>District Species Declaration – Kasaragod, Kozhikode &amp; Wayanad Districts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51" name="Picture 50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1" y="3028950"/>
            <a:ext cx="27559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extBox 66"/>
          <p:cNvSpPr txBox="1"/>
          <p:nvPr/>
        </p:nvSpPr>
        <p:spPr>
          <a:xfrm>
            <a:off x="4127501" y="3378202"/>
            <a:ext cx="64528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IN" b="1" dirty="0" smtClean="0">
                <a:solidFill>
                  <a:srgbClr val="FFFF00"/>
                </a:solidFill>
              </a:rPr>
              <a:t>Kasaragod – Flower, Tree, Bird, Animal (2023) &amp; </a:t>
            </a:r>
            <a:r>
              <a:rPr lang="en-IN" b="1" dirty="0" err="1" smtClean="0">
                <a:solidFill>
                  <a:srgbClr val="FFFF00"/>
                </a:solidFill>
              </a:rPr>
              <a:t>Bedakam</a:t>
            </a:r>
            <a:r>
              <a:rPr lang="en-IN" b="1" dirty="0" smtClean="0">
                <a:solidFill>
                  <a:srgbClr val="FFFF00"/>
                </a:solidFill>
              </a:rPr>
              <a:t>      	         Coconut, </a:t>
            </a:r>
            <a:r>
              <a:rPr lang="en-IN" b="1" dirty="0" err="1" smtClean="0">
                <a:solidFill>
                  <a:srgbClr val="FFFF00"/>
                </a:solidFill>
              </a:rPr>
              <a:t>Vechoor</a:t>
            </a:r>
            <a:r>
              <a:rPr lang="en-IN" b="1" dirty="0" smtClean="0">
                <a:solidFill>
                  <a:srgbClr val="FFFF00"/>
                </a:solidFill>
              </a:rPr>
              <a:t> Cow (2025).</a:t>
            </a:r>
          </a:p>
          <a:p>
            <a:pPr>
              <a:buFont typeface="Wingdings" pitchFamily="2" charset="2"/>
              <a:buChar char="ü"/>
            </a:pPr>
            <a:r>
              <a:rPr lang="en-IN" b="1" dirty="0" smtClean="0">
                <a:solidFill>
                  <a:srgbClr val="FFFF00"/>
                </a:solidFill>
              </a:rPr>
              <a:t>Kozhikode – Flower, Tree, Heritage tree, Animal, Water 		         animal, Bird, Butterfly, Fish (2025). </a:t>
            </a:r>
          </a:p>
          <a:p>
            <a:pPr>
              <a:buFont typeface="Wingdings" pitchFamily="2" charset="2"/>
              <a:buChar char="ü"/>
            </a:pPr>
            <a:r>
              <a:rPr lang="en-IN" b="1" dirty="0" smtClean="0">
                <a:solidFill>
                  <a:srgbClr val="FFFF00"/>
                </a:solidFill>
              </a:rPr>
              <a:t>Wayanad – Mammal, Bird, Butterfly, Fish, Dragon Fly,  Retile, 	       Amphibian, Heritage tree, Tree &amp; Flower (2025).</a:t>
            </a:r>
          </a:p>
          <a:p>
            <a:pPr>
              <a:buFont typeface="Wingdings" pitchFamily="2" charset="2"/>
              <a:buChar char="ü"/>
            </a:pPr>
            <a:endParaRPr lang="en-IN" b="1" dirty="0" smtClean="0">
              <a:solidFill>
                <a:srgbClr val="FFFF00"/>
              </a:solidFill>
            </a:endParaRPr>
          </a:p>
          <a:p>
            <a:pPr lvl="1"/>
            <a:endParaRPr lang="en-IN" b="1" dirty="0" smtClean="0">
              <a:solidFill>
                <a:srgbClr val="FFFF00"/>
              </a:solidFill>
            </a:endParaRPr>
          </a:p>
          <a:p>
            <a:pPr lvl="1"/>
            <a:endParaRPr lang="en-IN" b="1" dirty="0" smtClean="0">
              <a:solidFill>
                <a:srgbClr val="FFFF00"/>
              </a:solidFill>
            </a:endParaRPr>
          </a:p>
          <a:p>
            <a:pPr lvl="1"/>
            <a:endParaRPr lang="en-IN" b="1" dirty="0" smtClean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4348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381000"/>
            <a:ext cx="76200" cy="3810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8250" y="1562101"/>
            <a:ext cx="2495551" cy="542925"/>
          </a:xfrm>
          <a:prstGeom prst="rect">
            <a:avLst/>
          </a:prstGeom>
        </p:spPr>
      </p:pic>
      <p:sp>
        <p:nvSpPr>
          <p:cNvPr id="27" name="Text 0"/>
          <p:cNvSpPr/>
          <p:nvPr/>
        </p:nvSpPr>
        <p:spPr>
          <a:xfrm>
            <a:off x="647700" y="381000"/>
            <a:ext cx="92329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r>
              <a:rPr lang="en-IN" sz="2800" b="1" dirty="0" smtClean="0">
                <a:solidFill>
                  <a:srgbClr val="92D050"/>
                </a:solidFill>
              </a:rPr>
              <a:t>Strengthening of Act Implementation in Kerala:</a:t>
            </a:r>
            <a:endParaRPr lang="en-US" sz="2800" b="1" dirty="0">
              <a:solidFill>
                <a:srgbClr val="92D050"/>
              </a:solidFill>
            </a:endParaRPr>
          </a:p>
        </p:txBody>
      </p:sp>
      <p:sp>
        <p:nvSpPr>
          <p:cNvPr id="36" name="Text 9"/>
          <p:cNvSpPr/>
          <p:nvPr/>
        </p:nvSpPr>
        <p:spPr>
          <a:xfrm>
            <a:off x="6591301" y="2143127"/>
            <a:ext cx="2994660" cy="5429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endParaRPr lang="en-US" sz="1050" dirty="0"/>
          </a:p>
        </p:txBody>
      </p:sp>
      <p:sp>
        <p:nvSpPr>
          <p:cNvPr id="37" name="Text 10"/>
          <p:cNvSpPr/>
          <p:nvPr/>
        </p:nvSpPr>
        <p:spPr>
          <a:xfrm>
            <a:off x="9182101" y="2143127"/>
            <a:ext cx="2495551" cy="5429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endParaRPr lang="en-US" sz="1050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1" y="1638302"/>
            <a:ext cx="4889500" cy="286232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IN" b="1" dirty="0" smtClean="0"/>
              <a:t>BMCs as </a:t>
            </a:r>
            <a:r>
              <a:rPr lang="en-IN" b="1" dirty="0" err="1" smtClean="0"/>
              <a:t>Envtl</a:t>
            </a:r>
            <a:r>
              <a:rPr lang="en-IN" b="1" dirty="0" smtClean="0"/>
              <a:t>. Watch Group (2013)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IN" b="1" dirty="0" smtClean="0"/>
              <a:t>State level Steering Committee (2018)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IN" b="1" dirty="0" smtClean="0"/>
              <a:t>Working Group (2018)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IN" b="1" dirty="0" smtClean="0"/>
              <a:t>LBHS (2020)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IN" b="1" dirty="0" smtClean="0"/>
              <a:t>PBR Quality Evaluation (2021)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23000" y="1638303"/>
            <a:ext cx="4610100" cy="31393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IN" b="1" dirty="0" smtClean="0"/>
              <a:t>DBCC (2022)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IN" b="1" dirty="0" smtClean="0"/>
              <a:t>Virtual BD Cadre (2023)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IN" b="1" dirty="0" smtClean="0"/>
              <a:t>BMC Sitting Fee (2025)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IN" b="1" dirty="0" smtClean="0"/>
              <a:t>TSG Honorarium (2025)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IN" b="1" dirty="0" smtClean="0"/>
              <a:t>District Species Declaration (2025)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7AE049E-FCE3-DC96-87F7-B98014AC8838}"/>
              </a:ext>
            </a:extLst>
          </p:cNvPr>
          <p:cNvSpPr txBox="1"/>
          <p:nvPr/>
        </p:nvSpPr>
        <p:spPr>
          <a:xfrm>
            <a:off x="5590574" y="2808714"/>
            <a:ext cx="7754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7200" b="1" dirty="0">
                <a:latin typeface="Poppins Black" pitchFamily="2" charset="77"/>
                <a:ea typeface="Lato" panose="020F0502020204030203" pitchFamily="34" charset="0"/>
                <a:cs typeface="Poppins Black" pitchFamily="2" charset="77"/>
              </a:rPr>
              <a:t>THANK</a:t>
            </a:r>
            <a:r>
              <a:rPr lang="en-US" sz="7200" b="1" dirty="0">
                <a:latin typeface="Poppins Medium" pitchFamily="2" charset="77"/>
                <a:ea typeface="Lato" panose="020F0502020204030203" pitchFamily="34" charset="0"/>
                <a:cs typeface="Poppins Medium" pitchFamily="2" charset="77"/>
              </a:rPr>
              <a:t> YOU</a:t>
            </a:r>
            <a:endParaRPr lang="id-ID" sz="7200" b="1" dirty="0">
              <a:latin typeface="Poppins" pitchFamily="2" charset="77"/>
              <a:ea typeface="Lato" panose="020F0502020204030203" pitchFamily="34" charset="0"/>
              <a:cs typeface="Poppins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6E26464-1E3C-FE45-A39D-45C1CCA30BE7}"/>
              </a:ext>
            </a:extLst>
          </p:cNvPr>
          <p:cNvSpPr/>
          <p:nvPr/>
        </p:nvSpPr>
        <p:spPr>
          <a:xfrm>
            <a:off x="1" y="0"/>
            <a:ext cx="5115859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4851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1" y="476250"/>
            <a:ext cx="114300" cy="4572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847850"/>
            <a:ext cx="3352800" cy="38862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2114550"/>
            <a:ext cx="762000" cy="762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526" y="2324100"/>
            <a:ext cx="285751" cy="342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9600" y="1847850"/>
            <a:ext cx="3352800" cy="38862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2114550"/>
            <a:ext cx="762000" cy="762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3126" y="2324100"/>
            <a:ext cx="285751" cy="3429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7200" y="1847850"/>
            <a:ext cx="3352800" cy="38862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72600" y="2114550"/>
            <a:ext cx="762000" cy="7620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72626" y="2324100"/>
            <a:ext cx="361951" cy="342900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1104900" y="476250"/>
            <a:ext cx="128016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Major Objectives of the BD Act</a:t>
            </a:r>
            <a:endParaRPr lang="en-US" sz="3600" dirty="0"/>
          </a:p>
        </p:txBody>
      </p:sp>
      <p:sp>
        <p:nvSpPr>
          <p:cNvPr id="15" name="Text 1"/>
          <p:cNvSpPr/>
          <p:nvPr/>
        </p:nvSpPr>
        <p:spPr>
          <a:xfrm>
            <a:off x="819151" y="1143000"/>
            <a:ext cx="976715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core pillars governing the legal framework for biological diversity in India.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6" name="Text 2"/>
          <p:cNvSpPr/>
          <p:nvPr/>
        </p:nvSpPr>
        <p:spPr>
          <a:xfrm>
            <a:off x="1329691" y="3028950"/>
            <a:ext cx="221742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250" b="1" dirty="0">
                <a:solidFill>
                  <a:schemeClr val="bg1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Conservation</a:t>
            </a:r>
            <a:endParaRPr lang="en-US" sz="225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Text 3"/>
          <p:cNvSpPr/>
          <p:nvPr/>
        </p:nvSpPr>
        <p:spPr>
          <a:xfrm>
            <a:off x="1028700" y="3486152"/>
            <a:ext cx="2819400" cy="11144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925"/>
              </a:lnSpc>
              <a:buNone/>
            </a:pPr>
            <a:r>
              <a:rPr lang="en-US" sz="1800" dirty="0">
                <a:solidFill>
                  <a:srgbClr val="ECF0F1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Protection and preservation of biological diversity.</a:t>
            </a:r>
            <a:endParaRPr lang="en-US" sz="1800" dirty="0">
              <a:latin typeface="Book Antiqua" panose="02040602050305030304" pitchFamily="18" charset="0"/>
            </a:endParaRPr>
          </a:p>
        </p:txBody>
      </p:sp>
      <p:sp>
        <p:nvSpPr>
          <p:cNvPr id="18" name="Text 4"/>
          <p:cNvSpPr/>
          <p:nvPr/>
        </p:nvSpPr>
        <p:spPr>
          <a:xfrm>
            <a:off x="4758691" y="3028950"/>
            <a:ext cx="267462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250" b="1" dirty="0">
                <a:solidFill>
                  <a:schemeClr val="bg1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Sustainable Use</a:t>
            </a:r>
            <a:endParaRPr lang="en-US" sz="225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9" name="Text 5"/>
          <p:cNvSpPr/>
          <p:nvPr/>
        </p:nvSpPr>
        <p:spPr>
          <a:xfrm>
            <a:off x="4686300" y="3486150"/>
            <a:ext cx="2819400" cy="7429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925"/>
              </a:lnSpc>
              <a:buNone/>
            </a:pPr>
            <a:r>
              <a:rPr lang="en-US" sz="1800" dirty="0">
                <a:solidFill>
                  <a:srgbClr val="ECF0F1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Utilization without leading to long-term decline.</a:t>
            </a:r>
            <a:endParaRPr lang="en-US" sz="1800" dirty="0">
              <a:latin typeface="Book Antiqua" panose="02040602050305030304" pitchFamily="18" charset="0"/>
            </a:endParaRPr>
          </a:p>
        </p:txBody>
      </p:sp>
      <p:sp>
        <p:nvSpPr>
          <p:cNvPr id="20" name="Text 6"/>
          <p:cNvSpPr/>
          <p:nvPr/>
        </p:nvSpPr>
        <p:spPr>
          <a:xfrm>
            <a:off x="8343900" y="3028950"/>
            <a:ext cx="28194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250" b="1" dirty="0" smtClean="0">
                <a:solidFill>
                  <a:schemeClr val="bg1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Benefit  </a:t>
            </a:r>
            <a:r>
              <a:rPr lang="en-US" sz="2250" b="1" dirty="0">
                <a:solidFill>
                  <a:schemeClr val="bg1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Sharing</a:t>
            </a:r>
            <a:endParaRPr lang="en-US" sz="225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Text 7"/>
          <p:cNvSpPr/>
          <p:nvPr/>
        </p:nvSpPr>
        <p:spPr>
          <a:xfrm>
            <a:off x="8343900" y="3486152"/>
            <a:ext cx="2819400" cy="11144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925"/>
              </a:lnSpc>
              <a:buNone/>
            </a:pPr>
            <a:r>
              <a:rPr lang="en-US" sz="1800" dirty="0">
                <a:solidFill>
                  <a:srgbClr val="ECF0F1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Equitable Access and Benefit Sharing from resource utilization.</a:t>
            </a:r>
            <a:endParaRPr lang="en-US" sz="18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0"/>
          <p:cNvSpPr/>
          <p:nvPr/>
        </p:nvSpPr>
        <p:spPr>
          <a:xfrm>
            <a:off x="1627517" y="581025"/>
            <a:ext cx="92583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kern="0" dirty="0">
                <a:latin typeface="Garamond" panose="02020404030301010803" pitchFamily="18" charset="0"/>
                <a:ea typeface="Inter" pitchFamily="34" charset="-122"/>
                <a:cs typeface="Inter" pitchFamily="34" charset="-120"/>
              </a:rPr>
              <a:t>Three-Tier Implementation Framework</a:t>
            </a:r>
            <a:endParaRPr lang="en-US" sz="3600" kern="0" dirty="0">
              <a:latin typeface="Garamond" panose="02020404030301010803" pitchFamily="18" charset="0"/>
            </a:endParaRPr>
          </a:p>
        </p:txBody>
      </p:sp>
      <p:sp>
        <p:nvSpPr>
          <p:cNvPr id="15" name="Text 1"/>
          <p:cNvSpPr/>
          <p:nvPr/>
        </p:nvSpPr>
        <p:spPr>
          <a:xfrm>
            <a:off x="1706942" y="1171575"/>
            <a:ext cx="8229549" cy="3238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2000" kern="0" dirty="0">
                <a:latin typeface="Garamond" panose="02020404030301010803" pitchFamily="18" charset="0"/>
                <a:ea typeface="Inter" pitchFamily="34" charset="-122"/>
                <a:cs typeface="Inter" pitchFamily="34" charset="-120"/>
              </a:rPr>
              <a:t>Institutional mechanism for the decentralized management of biological resources.</a:t>
            </a:r>
            <a:endParaRPr lang="en-US" sz="2000" kern="0" dirty="0">
              <a:latin typeface="Garamond" panose="02020404030301010803" pitchFamily="18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706941" y="1530350"/>
            <a:ext cx="9734449" cy="1447800"/>
          </a:xfrm>
          <a:custGeom>
            <a:avLst/>
            <a:gdLst>
              <a:gd name="connsiteX0" fmla="*/ 0 w 10858450"/>
              <a:gd name="connsiteY0" fmla="*/ 0 h 1582752"/>
              <a:gd name="connsiteX1" fmla="*/ 1619150 w 10858450"/>
              <a:gd name="connsiteY1" fmla="*/ 0 h 1582752"/>
              <a:gd name="connsiteX2" fmla="*/ 1619150 w 10858450"/>
              <a:gd name="connsiteY2" fmla="*/ 181776 h 1582752"/>
              <a:gd name="connsiteX3" fmla="*/ 10655246 w 10858450"/>
              <a:gd name="connsiteY3" fmla="*/ 181776 h 1582752"/>
              <a:gd name="connsiteX4" fmla="*/ 10858450 w 10858450"/>
              <a:gd name="connsiteY4" fmla="*/ 384980 h 1582752"/>
              <a:gd name="connsiteX5" fmla="*/ 10858450 w 10858450"/>
              <a:gd name="connsiteY5" fmla="*/ 1197772 h 1582752"/>
              <a:gd name="connsiteX6" fmla="*/ 10655246 w 10858450"/>
              <a:gd name="connsiteY6" fmla="*/ 1400976 h 1582752"/>
              <a:gd name="connsiteX7" fmla="*/ 1619150 w 10858450"/>
              <a:gd name="connsiteY7" fmla="*/ 1400976 h 1582752"/>
              <a:gd name="connsiteX8" fmla="*/ 1619150 w 10858450"/>
              <a:gd name="connsiteY8" fmla="*/ 1582752 h 1582752"/>
              <a:gd name="connsiteX9" fmla="*/ 0 w 10858450"/>
              <a:gd name="connsiteY9" fmla="*/ 1582752 h 158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58450" h="1582752">
                <a:moveTo>
                  <a:pt x="0" y="0"/>
                </a:moveTo>
                <a:lnTo>
                  <a:pt x="1619150" y="0"/>
                </a:lnTo>
                <a:lnTo>
                  <a:pt x="1619150" y="181776"/>
                </a:lnTo>
                <a:lnTo>
                  <a:pt x="10655246" y="181776"/>
                </a:lnTo>
                <a:cubicBezTo>
                  <a:pt x="10767472" y="181776"/>
                  <a:pt x="10858450" y="272754"/>
                  <a:pt x="10858450" y="384980"/>
                </a:cubicBezTo>
                <a:lnTo>
                  <a:pt x="10858450" y="1197772"/>
                </a:lnTo>
                <a:cubicBezTo>
                  <a:pt x="10858450" y="1309998"/>
                  <a:pt x="10767472" y="1400976"/>
                  <a:pt x="10655246" y="1400976"/>
                </a:cubicBezTo>
                <a:lnTo>
                  <a:pt x="1619150" y="1400976"/>
                </a:lnTo>
                <a:lnTo>
                  <a:pt x="1619150" y="1582752"/>
                </a:lnTo>
                <a:lnTo>
                  <a:pt x="0" y="158275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kern="0">
              <a:latin typeface="Garamond" panose="02020404030301010803" pitchFamily="18" charset="0"/>
            </a:endParaRPr>
          </a:p>
        </p:txBody>
      </p:sp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343" y="1939925"/>
            <a:ext cx="609600" cy="6096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267" y="2073275"/>
            <a:ext cx="285751" cy="342900"/>
          </a:xfrm>
          <a:prstGeom prst="rect">
            <a:avLst/>
          </a:prstGeom>
        </p:spPr>
      </p:pic>
      <p:sp>
        <p:nvSpPr>
          <p:cNvPr id="16" name="Text 2"/>
          <p:cNvSpPr/>
          <p:nvPr/>
        </p:nvSpPr>
        <p:spPr>
          <a:xfrm>
            <a:off x="3243748" y="1778794"/>
            <a:ext cx="5162551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kern="0" dirty="0">
                <a:solidFill>
                  <a:srgbClr val="FFFF00"/>
                </a:solidFill>
                <a:latin typeface="Garamond" panose="02020404030301010803" pitchFamily="18" charset="0"/>
                <a:ea typeface="Inter" pitchFamily="34" charset="-122"/>
                <a:cs typeface="Inter" pitchFamily="34" charset="-120"/>
              </a:rPr>
              <a:t>National Level</a:t>
            </a:r>
            <a:endParaRPr lang="en-US" sz="1800" kern="0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Text 3"/>
          <p:cNvSpPr/>
          <p:nvPr/>
        </p:nvSpPr>
        <p:spPr>
          <a:xfrm>
            <a:off x="3243749" y="2083594"/>
            <a:ext cx="619506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kern="0" dirty="0">
                <a:solidFill>
                  <a:srgbClr val="ECF0F1"/>
                </a:solidFill>
                <a:latin typeface="Garamond" panose="02020404030301010803" pitchFamily="18" charset="0"/>
                <a:ea typeface="Inter" pitchFamily="34" charset="-122"/>
                <a:cs typeface="Inter" pitchFamily="34" charset="-120"/>
              </a:rPr>
              <a:t>National Biodiversity Authority (NBA)</a:t>
            </a:r>
            <a:endParaRPr lang="en-US" sz="2250" kern="0" dirty="0">
              <a:latin typeface="Garamond" panose="02020404030301010803" pitchFamily="18" charset="0"/>
            </a:endParaRPr>
          </a:p>
        </p:txBody>
      </p:sp>
      <p:sp>
        <p:nvSpPr>
          <p:cNvPr id="18" name="Text 4"/>
          <p:cNvSpPr/>
          <p:nvPr/>
        </p:nvSpPr>
        <p:spPr>
          <a:xfrm>
            <a:off x="3243749" y="2426494"/>
            <a:ext cx="619506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kern="0" dirty="0">
                <a:solidFill>
                  <a:schemeClr val="bg1"/>
                </a:solidFill>
                <a:latin typeface="Garamond" panose="02020404030301010803" pitchFamily="18" charset="0"/>
                <a:ea typeface="Inter" pitchFamily="34" charset="-122"/>
                <a:cs typeface="Inter" pitchFamily="34" charset="-120"/>
              </a:rPr>
              <a:t>Nodal agency for regulatory functions at the central level.</a:t>
            </a:r>
            <a:endParaRPr lang="en-US" sz="1350" kern="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706942" y="3143250"/>
            <a:ext cx="9734449" cy="1447800"/>
          </a:xfrm>
          <a:custGeom>
            <a:avLst/>
            <a:gdLst>
              <a:gd name="connsiteX0" fmla="*/ 0 w 10858450"/>
              <a:gd name="connsiteY0" fmla="*/ 0 h 1582752"/>
              <a:gd name="connsiteX1" fmla="*/ 1619150 w 10858450"/>
              <a:gd name="connsiteY1" fmla="*/ 0 h 1582752"/>
              <a:gd name="connsiteX2" fmla="*/ 1619150 w 10858450"/>
              <a:gd name="connsiteY2" fmla="*/ 181776 h 1582752"/>
              <a:gd name="connsiteX3" fmla="*/ 10655246 w 10858450"/>
              <a:gd name="connsiteY3" fmla="*/ 181776 h 1582752"/>
              <a:gd name="connsiteX4" fmla="*/ 10858450 w 10858450"/>
              <a:gd name="connsiteY4" fmla="*/ 384980 h 1582752"/>
              <a:gd name="connsiteX5" fmla="*/ 10858450 w 10858450"/>
              <a:gd name="connsiteY5" fmla="*/ 1197772 h 1582752"/>
              <a:gd name="connsiteX6" fmla="*/ 10655246 w 10858450"/>
              <a:gd name="connsiteY6" fmla="*/ 1400976 h 1582752"/>
              <a:gd name="connsiteX7" fmla="*/ 1619150 w 10858450"/>
              <a:gd name="connsiteY7" fmla="*/ 1400976 h 1582752"/>
              <a:gd name="connsiteX8" fmla="*/ 1619150 w 10858450"/>
              <a:gd name="connsiteY8" fmla="*/ 1582752 h 1582752"/>
              <a:gd name="connsiteX9" fmla="*/ 0 w 10858450"/>
              <a:gd name="connsiteY9" fmla="*/ 1582752 h 158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58450" h="1582752">
                <a:moveTo>
                  <a:pt x="0" y="0"/>
                </a:moveTo>
                <a:lnTo>
                  <a:pt x="1619150" y="0"/>
                </a:lnTo>
                <a:lnTo>
                  <a:pt x="1619150" y="181776"/>
                </a:lnTo>
                <a:lnTo>
                  <a:pt x="10655246" y="181776"/>
                </a:lnTo>
                <a:cubicBezTo>
                  <a:pt x="10767472" y="181776"/>
                  <a:pt x="10858450" y="272754"/>
                  <a:pt x="10858450" y="384980"/>
                </a:cubicBezTo>
                <a:lnTo>
                  <a:pt x="10858450" y="1197772"/>
                </a:lnTo>
                <a:cubicBezTo>
                  <a:pt x="10858450" y="1309998"/>
                  <a:pt x="10767472" y="1400976"/>
                  <a:pt x="10655246" y="1400976"/>
                </a:cubicBezTo>
                <a:lnTo>
                  <a:pt x="1619150" y="1400976"/>
                </a:lnTo>
                <a:lnTo>
                  <a:pt x="1619150" y="1582752"/>
                </a:lnTo>
                <a:lnTo>
                  <a:pt x="0" y="158275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kern="0">
              <a:latin typeface="Garamond" panose="02020404030301010803" pitchFamily="18" charset="0"/>
            </a:endParaRPr>
          </a:p>
        </p:txBody>
      </p:sp>
      <p:pic>
        <p:nvPicPr>
          <p:cNvPr id="28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344" y="3552825"/>
            <a:ext cx="609600" cy="609600"/>
          </a:xfrm>
          <a:prstGeom prst="rect">
            <a:avLst/>
          </a:prstGeom>
        </p:spPr>
      </p:pic>
      <p:sp>
        <p:nvSpPr>
          <p:cNvPr id="30" name="Text 2"/>
          <p:cNvSpPr/>
          <p:nvPr/>
        </p:nvSpPr>
        <p:spPr>
          <a:xfrm>
            <a:off x="3243746" y="3395663"/>
            <a:ext cx="5162551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b="1" kern="0" dirty="0">
                <a:solidFill>
                  <a:srgbClr val="FFFF00"/>
                </a:solidFill>
                <a:latin typeface="Garamond" panose="02020404030301010803" pitchFamily="18" charset="0"/>
                <a:ea typeface="Inter" pitchFamily="34" charset="-122"/>
                <a:cs typeface="Inter" pitchFamily="34" charset="-120"/>
              </a:rPr>
              <a:t>State Level</a:t>
            </a:r>
          </a:p>
        </p:txBody>
      </p:sp>
      <p:sp>
        <p:nvSpPr>
          <p:cNvPr id="31" name="Text 3"/>
          <p:cNvSpPr/>
          <p:nvPr/>
        </p:nvSpPr>
        <p:spPr>
          <a:xfrm>
            <a:off x="3243747" y="3700463"/>
            <a:ext cx="619506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250" b="1" kern="0" dirty="0">
                <a:solidFill>
                  <a:srgbClr val="ECF0F1"/>
                </a:solidFill>
                <a:latin typeface="Garamond" panose="02020404030301010803" pitchFamily="18" charset="0"/>
                <a:ea typeface="Inter" pitchFamily="34" charset="-122"/>
                <a:cs typeface="Inter" pitchFamily="34" charset="-120"/>
              </a:rPr>
              <a:t>State Biodiversity Boards (SBBs) / UTBCs</a:t>
            </a:r>
          </a:p>
        </p:txBody>
      </p:sp>
      <p:sp>
        <p:nvSpPr>
          <p:cNvPr id="32" name="Text 4"/>
          <p:cNvSpPr/>
          <p:nvPr/>
        </p:nvSpPr>
        <p:spPr>
          <a:xfrm>
            <a:off x="3243747" y="4043363"/>
            <a:ext cx="619506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100"/>
              </a:lnSpc>
            </a:pPr>
            <a:r>
              <a:rPr lang="en-US" sz="1350" kern="0" dirty="0">
                <a:solidFill>
                  <a:schemeClr val="bg1"/>
                </a:solidFill>
                <a:latin typeface="Garamond" panose="02020404030301010803" pitchFamily="18" charset="0"/>
                <a:ea typeface="Inter" pitchFamily="34" charset="-122"/>
                <a:cs typeface="Inter" pitchFamily="34" charset="-120"/>
              </a:rPr>
              <a:t>Coordinating conservation strategies across states.</a:t>
            </a:r>
          </a:p>
        </p:txBody>
      </p:sp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7267" y="3684588"/>
            <a:ext cx="323851" cy="342900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1706942" y="4778375"/>
            <a:ext cx="9734449" cy="1447800"/>
          </a:xfrm>
          <a:custGeom>
            <a:avLst/>
            <a:gdLst>
              <a:gd name="connsiteX0" fmla="*/ 0 w 10858450"/>
              <a:gd name="connsiteY0" fmla="*/ 0 h 1582752"/>
              <a:gd name="connsiteX1" fmla="*/ 1619150 w 10858450"/>
              <a:gd name="connsiteY1" fmla="*/ 0 h 1582752"/>
              <a:gd name="connsiteX2" fmla="*/ 1619150 w 10858450"/>
              <a:gd name="connsiteY2" fmla="*/ 181776 h 1582752"/>
              <a:gd name="connsiteX3" fmla="*/ 10655246 w 10858450"/>
              <a:gd name="connsiteY3" fmla="*/ 181776 h 1582752"/>
              <a:gd name="connsiteX4" fmla="*/ 10858450 w 10858450"/>
              <a:gd name="connsiteY4" fmla="*/ 384980 h 1582752"/>
              <a:gd name="connsiteX5" fmla="*/ 10858450 w 10858450"/>
              <a:gd name="connsiteY5" fmla="*/ 1197772 h 1582752"/>
              <a:gd name="connsiteX6" fmla="*/ 10655246 w 10858450"/>
              <a:gd name="connsiteY6" fmla="*/ 1400976 h 1582752"/>
              <a:gd name="connsiteX7" fmla="*/ 1619150 w 10858450"/>
              <a:gd name="connsiteY7" fmla="*/ 1400976 h 1582752"/>
              <a:gd name="connsiteX8" fmla="*/ 1619150 w 10858450"/>
              <a:gd name="connsiteY8" fmla="*/ 1582752 h 1582752"/>
              <a:gd name="connsiteX9" fmla="*/ 0 w 10858450"/>
              <a:gd name="connsiteY9" fmla="*/ 1582752 h 158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58450" h="1582752">
                <a:moveTo>
                  <a:pt x="0" y="0"/>
                </a:moveTo>
                <a:lnTo>
                  <a:pt x="1619150" y="0"/>
                </a:lnTo>
                <a:lnTo>
                  <a:pt x="1619150" y="181776"/>
                </a:lnTo>
                <a:lnTo>
                  <a:pt x="10655246" y="181776"/>
                </a:lnTo>
                <a:cubicBezTo>
                  <a:pt x="10767472" y="181776"/>
                  <a:pt x="10858450" y="272754"/>
                  <a:pt x="10858450" y="384980"/>
                </a:cubicBezTo>
                <a:lnTo>
                  <a:pt x="10858450" y="1197772"/>
                </a:lnTo>
                <a:cubicBezTo>
                  <a:pt x="10858450" y="1309998"/>
                  <a:pt x="10767472" y="1400976"/>
                  <a:pt x="10655246" y="1400976"/>
                </a:cubicBezTo>
                <a:lnTo>
                  <a:pt x="1619150" y="1400976"/>
                </a:lnTo>
                <a:lnTo>
                  <a:pt x="1619150" y="1582752"/>
                </a:lnTo>
                <a:lnTo>
                  <a:pt x="0" y="158275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kern="0">
              <a:latin typeface="Garamond" panose="02020404030301010803" pitchFamily="18" charset="0"/>
            </a:endParaRPr>
          </a:p>
        </p:txBody>
      </p:sp>
      <p:pic>
        <p:nvPicPr>
          <p:cNvPr id="34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344" y="5187950"/>
            <a:ext cx="609600" cy="609600"/>
          </a:xfrm>
          <a:prstGeom prst="rect">
            <a:avLst/>
          </a:prstGeom>
        </p:spPr>
      </p:pic>
      <p:sp>
        <p:nvSpPr>
          <p:cNvPr id="35" name="Text 2"/>
          <p:cNvSpPr/>
          <p:nvPr/>
        </p:nvSpPr>
        <p:spPr>
          <a:xfrm>
            <a:off x="3243747" y="5016500"/>
            <a:ext cx="5162551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b="1" kern="0" dirty="0">
                <a:solidFill>
                  <a:srgbClr val="FFFF00"/>
                </a:solidFill>
                <a:latin typeface="Garamond" panose="02020404030301010803" pitchFamily="18" charset="0"/>
                <a:ea typeface="Inter" pitchFamily="34" charset="-122"/>
                <a:cs typeface="Inter" pitchFamily="34" charset="-120"/>
              </a:rPr>
              <a:t>Local Level</a:t>
            </a:r>
          </a:p>
        </p:txBody>
      </p:sp>
      <p:sp>
        <p:nvSpPr>
          <p:cNvPr id="36" name="Text 3"/>
          <p:cNvSpPr/>
          <p:nvPr/>
        </p:nvSpPr>
        <p:spPr>
          <a:xfrm>
            <a:off x="3243747" y="5321300"/>
            <a:ext cx="7819869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250" b="1" kern="0" dirty="0">
                <a:solidFill>
                  <a:srgbClr val="ECF0F1"/>
                </a:solidFill>
                <a:latin typeface="Garamond" panose="02020404030301010803" pitchFamily="18" charset="0"/>
                <a:ea typeface="Inter" pitchFamily="34" charset="-122"/>
                <a:cs typeface="Inter" pitchFamily="34" charset="-120"/>
              </a:rPr>
              <a:t>Biodiversity Management Committees (BMCs)</a:t>
            </a:r>
          </a:p>
        </p:txBody>
      </p:sp>
      <p:sp>
        <p:nvSpPr>
          <p:cNvPr id="37" name="Text 4"/>
          <p:cNvSpPr/>
          <p:nvPr/>
        </p:nvSpPr>
        <p:spPr>
          <a:xfrm>
            <a:off x="3243748" y="5664200"/>
            <a:ext cx="619506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2100"/>
              </a:lnSpc>
            </a:pPr>
            <a:r>
              <a:rPr lang="en-US" sz="1350" kern="0" dirty="0">
                <a:solidFill>
                  <a:schemeClr val="bg1"/>
                </a:solidFill>
                <a:latin typeface="Garamond" panose="02020404030301010803" pitchFamily="18" charset="0"/>
                <a:ea typeface="Inter" pitchFamily="34" charset="-122"/>
                <a:cs typeface="Inter" pitchFamily="34" charset="-120"/>
              </a:rPr>
              <a:t>Grassroots implementation within local bodies.</a:t>
            </a:r>
          </a:p>
        </p:txBody>
      </p:sp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9166" y="5330825"/>
            <a:ext cx="361951" cy="342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0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809" y="1790700"/>
            <a:ext cx="3530501" cy="1905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410" y="2019300"/>
            <a:ext cx="219075" cy="2667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510" y="1790700"/>
            <a:ext cx="3530651" cy="1905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0111" y="2019300"/>
            <a:ext cx="190500" cy="2667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2960" y="1790700"/>
            <a:ext cx="3301901" cy="1905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1560" y="2019300"/>
            <a:ext cx="219075" cy="2667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4809" y="3924300"/>
            <a:ext cx="3530501" cy="19050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3410" y="4152900"/>
            <a:ext cx="190500" cy="2667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1510" y="3924300"/>
            <a:ext cx="3530651" cy="19050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10111" y="4152900"/>
            <a:ext cx="238125" cy="2667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62960" y="3924300"/>
            <a:ext cx="3301901" cy="19050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91560" y="4152900"/>
            <a:ext cx="219075" cy="266700"/>
          </a:xfrm>
          <a:prstGeom prst="rect">
            <a:avLst/>
          </a:prstGeom>
        </p:spPr>
      </p:pic>
      <p:sp>
        <p:nvSpPr>
          <p:cNvPr id="16" name="Text 0"/>
          <p:cNvSpPr/>
          <p:nvPr/>
        </p:nvSpPr>
        <p:spPr>
          <a:xfrm>
            <a:off x="1651000" y="476250"/>
            <a:ext cx="726948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latin typeface="Garamond" panose="02020404030301010803" pitchFamily="18" charset="0"/>
                <a:ea typeface="Inter" pitchFamily="34" charset="-122"/>
                <a:cs typeface="Inter" pitchFamily="34" charset="-120"/>
              </a:rPr>
              <a:t>Key Conservation Sections</a:t>
            </a:r>
            <a:endParaRPr lang="en-US" sz="3600" dirty="0">
              <a:latin typeface="Garamond" panose="02020404030301010803" pitchFamily="18" charset="0"/>
            </a:endParaRPr>
          </a:p>
        </p:txBody>
      </p:sp>
      <p:sp>
        <p:nvSpPr>
          <p:cNvPr id="17" name="Text 1"/>
          <p:cNvSpPr/>
          <p:nvPr/>
        </p:nvSpPr>
        <p:spPr>
          <a:xfrm>
            <a:off x="1651000" y="1085850"/>
            <a:ext cx="72694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2000" dirty="0">
                <a:latin typeface="Garamond" panose="02020404030301010803" pitchFamily="18" charset="0"/>
                <a:ea typeface="Inter" pitchFamily="34" charset="-122"/>
                <a:cs typeface="Inter" pitchFamily="34" charset="-120"/>
              </a:rPr>
              <a:t>Legal framework for Biodiversity protection (Sections 36 to 44)</a:t>
            </a:r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18" name="Text 2"/>
          <p:cNvSpPr/>
          <p:nvPr/>
        </p:nvSpPr>
        <p:spPr>
          <a:xfrm>
            <a:off x="1736784" y="2019300"/>
            <a:ext cx="1992392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kern="0" spc="54" dirty="0">
                <a:solidFill>
                  <a:srgbClr val="27AE6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SEC. 36, 36A, 36B</a:t>
            </a:r>
            <a:endParaRPr lang="en-US" sz="1350" dirty="0"/>
          </a:p>
        </p:txBody>
      </p:sp>
      <p:sp>
        <p:nvSpPr>
          <p:cNvPr id="19" name="Text 3"/>
          <p:cNvSpPr/>
          <p:nvPr/>
        </p:nvSpPr>
        <p:spPr>
          <a:xfrm>
            <a:off x="1403409" y="2343150"/>
            <a:ext cx="2006599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Strategies &amp; Plans</a:t>
            </a:r>
            <a:endParaRPr lang="en-US" sz="1500" dirty="0"/>
          </a:p>
        </p:txBody>
      </p:sp>
      <p:sp>
        <p:nvSpPr>
          <p:cNvPr id="20" name="Text 4"/>
          <p:cNvSpPr/>
          <p:nvPr/>
        </p:nvSpPr>
        <p:spPr>
          <a:xfrm>
            <a:off x="1403409" y="2743200"/>
            <a:ext cx="3073301" cy="433388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706"/>
              </a:lnSpc>
              <a:buNone/>
            </a:pPr>
            <a:r>
              <a:rPr lang="en-US" sz="1050" dirty="0">
                <a:solidFill>
                  <a:srgbClr val="D1D5D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National and State strategies for biodiversity conservation and promotion.</a:t>
            </a:r>
            <a:endParaRPr lang="en-US" sz="1050" dirty="0"/>
          </a:p>
        </p:txBody>
      </p:sp>
      <p:sp>
        <p:nvSpPr>
          <p:cNvPr id="21" name="Text 5"/>
          <p:cNvSpPr/>
          <p:nvPr/>
        </p:nvSpPr>
        <p:spPr>
          <a:xfrm>
            <a:off x="5314910" y="2019300"/>
            <a:ext cx="13258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kern="0" spc="54" dirty="0">
                <a:solidFill>
                  <a:srgbClr val="E67E2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SECTION 37</a:t>
            </a:r>
            <a:endParaRPr lang="en-US" sz="1350" dirty="0"/>
          </a:p>
        </p:txBody>
      </p:sp>
      <p:sp>
        <p:nvSpPr>
          <p:cNvPr id="22" name="Text 6"/>
          <p:cNvSpPr/>
          <p:nvPr/>
        </p:nvSpPr>
        <p:spPr>
          <a:xfrm>
            <a:off x="5010110" y="2400300"/>
            <a:ext cx="162569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Heritage Sites</a:t>
            </a:r>
            <a:endParaRPr lang="en-US" sz="1500" dirty="0"/>
          </a:p>
        </p:txBody>
      </p:sp>
      <p:sp>
        <p:nvSpPr>
          <p:cNvPr id="23" name="Text 7"/>
          <p:cNvSpPr/>
          <p:nvPr/>
        </p:nvSpPr>
        <p:spPr>
          <a:xfrm>
            <a:off x="5010110" y="2743200"/>
            <a:ext cx="3073451" cy="433388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706"/>
              </a:lnSpc>
              <a:buNone/>
            </a:pPr>
            <a:r>
              <a:rPr lang="en-US" sz="1050" dirty="0">
                <a:solidFill>
                  <a:srgbClr val="D1D5D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Notification of areas as Biodiversity Heritage Sites (BHS) in local areas.</a:t>
            </a:r>
            <a:endParaRPr lang="en-US" sz="1050" dirty="0"/>
          </a:p>
        </p:txBody>
      </p:sp>
      <p:sp>
        <p:nvSpPr>
          <p:cNvPr id="24" name="Text 8"/>
          <p:cNvSpPr/>
          <p:nvPr/>
        </p:nvSpPr>
        <p:spPr>
          <a:xfrm>
            <a:off x="8924935" y="2019300"/>
            <a:ext cx="134874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kern="0" spc="54" dirty="0">
                <a:solidFill>
                  <a:srgbClr val="27AE6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SECTION 38</a:t>
            </a:r>
            <a:endParaRPr lang="en-US" sz="1350" dirty="0"/>
          </a:p>
        </p:txBody>
      </p:sp>
      <p:sp>
        <p:nvSpPr>
          <p:cNvPr id="25" name="Text 9"/>
          <p:cNvSpPr/>
          <p:nvPr/>
        </p:nvSpPr>
        <p:spPr>
          <a:xfrm>
            <a:off x="8902652" y="2400300"/>
            <a:ext cx="368796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Threatened Species</a:t>
            </a:r>
            <a:endParaRPr lang="en-US" sz="1500" dirty="0"/>
          </a:p>
        </p:txBody>
      </p:sp>
      <p:sp>
        <p:nvSpPr>
          <p:cNvPr id="26" name="Text 10"/>
          <p:cNvSpPr/>
          <p:nvPr/>
        </p:nvSpPr>
        <p:spPr>
          <a:xfrm>
            <a:off x="8591560" y="2743200"/>
            <a:ext cx="3073301" cy="433388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706"/>
              </a:lnSpc>
              <a:buNone/>
            </a:pPr>
            <a:r>
              <a:rPr lang="en-US" sz="1050" dirty="0">
                <a:solidFill>
                  <a:srgbClr val="D1D5D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Identification and notification of species on the verge of extinction.</a:t>
            </a:r>
            <a:endParaRPr lang="en-US" sz="1050" dirty="0"/>
          </a:p>
        </p:txBody>
      </p:sp>
      <p:sp>
        <p:nvSpPr>
          <p:cNvPr id="27" name="Text 11"/>
          <p:cNvSpPr/>
          <p:nvPr/>
        </p:nvSpPr>
        <p:spPr>
          <a:xfrm>
            <a:off x="1708210" y="4152900"/>
            <a:ext cx="1415177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kern="0" spc="54" dirty="0">
                <a:solidFill>
                  <a:srgbClr val="E67E2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SEC. 39 &amp; 40</a:t>
            </a:r>
            <a:endParaRPr lang="en-US" sz="1350" dirty="0"/>
          </a:p>
        </p:txBody>
      </p:sp>
      <p:sp>
        <p:nvSpPr>
          <p:cNvPr id="28" name="Text 12"/>
          <p:cNvSpPr/>
          <p:nvPr/>
        </p:nvSpPr>
        <p:spPr>
          <a:xfrm>
            <a:off x="1403410" y="4572000"/>
            <a:ext cx="2304177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Repositories &amp; NTCs</a:t>
            </a:r>
            <a:endParaRPr lang="en-US" sz="1500" dirty="0"/>
          </a:p>
        </p:txBody>
      </p:sp>
      <p:sp>
        <p:nvSpPr>
          <p:cNvPr id="29" name="Text 13"/>
          <p:cNvSpPr/>
          <p:nvPr/>
        </p:nvSpPr>
        <p:spPr>
          <a:xfrm>
            <a:off x="1403409" y="4876800"/>
            <a:ext cx="3073301" cy="433388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706"/>
              </a:lnSpc>
              <a:buNone/>
            </a:pPr>
            <a:r>
              <a:rPr lang="en-US" sz="1050" dirty="0">
                <a:solidFill>
                  <a:srgbClr val="D1D5D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Designating repositories and exempting Normally Traded Commodities.</a:t>
            </a:r>
            <a:endParaRPr lang="en-US" sz="1050" dirty="0"/>
          </a:p>
        </p:txBody>
      </p:sp>
      <p:sp>
        <p:nvSpPr>
          <p:cNvPr id="30" name="Text 14"/>
          <p:cNvSpPr/>
          <p:nvPr/>
        </p:nvSpPr>
        <p:spPr>
          <a:xfrm>
            <a:off x="5362535" y="4152900"/>
            <a:ext cx="129159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kern="0" spc="54" dirty="0">
                <a:solidFill>
                  <a:srgbClr val="27AE6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SECTION 41</a:t>
            </a:r>
            <a:endParaRPr lang="en-US" sz="1350" dirty="0"/>
          </a:p>
        </p:txBody>
      </p:sp>
      <p:sp>
        <p:nvSpPr>
          <p:cNvPr id="31" name="Text 15"/>
          <p:cNvSpPr/>
          <p:nvPr/>
        </p:nvSpPr>
        <p:spPr>
          <a:xfrm>
            <a:off x="5010110" y="4533900"/>
            <a:ext cx="307345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BMCs</a:t>
            </a:r>
            <a:endParaRPr lang="en-US" sz="1500" dirty="0"/>
          </a:p>
        </p:txBody>
      </p:sp>
      <p:sp>
        <p:nvSpPr>
          <p:cNvPr id="32" name="Text 16"/>
          <p:cNvSpPr/>
          <p:nvPr/>
        </p:nvSpPr>
        <p:spPr>
          <a:xfrm>
            <a:off x="5010110" y="4876800"/>
            <a:ext cx="3073451" cy="433388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706"/>
              </a:lnSpc>
              <a:buNone/>
            </a:pPr>
            <a:r>
              <a:rPr lang="en-US" sz="1050" dirty="0">
                <a:solidFill>
                  <a:srgbClr val="D1D5D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Establishment and functions of Biodiversity Management Committees.</a:t>
            </a:r>
            <a:endParaRPr lang="en-US" sz="1050" dirty="0"/>
          </a:p>
        </p:txBody>
      </p:sp>
      <p:sp>
        <p:nvSpPr>
          <p:cNvPr id="33" name="Text 17"/>
          <p:cNvSpPr/>
          <p:nvPr/>
        </p:nvSpPr>
        <p:spPr>
          <a:xfrm>
            <a:off x="8924935" y="4152900"/>
            <a:ext cx="187006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kern="0" spc="54" dirty="0">
                <a:solidFill>
                  <a:srgbClr val="E67E2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SEC. </a:t>
            </a:r>
            <a:r>
              <a:rPr lang="en-US" sz="1350" b="1" kern="0" spc="54" dirty="0" smtClean="0">
                <a:solidFill>
                  <a:srgbClr val="E67E2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42, 43 </a:t>
            </a:r>
            <a:r>
              <a:rPr lang="en-US" sz="1350" b="1" kern="0" spc="54" dirty="0">
                <a:solidFill>
                  <a:srgbClr val="E67E2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&amp; 44</a:t>
            </a:r>
            <a:endParaRPr lang="en-US" sz="1350" dirty="0"/>
          </a:p>
        </p:txBody>
      </p:sp>
      <p:sp>
        <p:nvSpPr>
          <p:cNvPr id="34" name="Text 18"/>
          <p:cNvSpPr/>
          <p:nvPr/>
        </p:nvSpPr>
        <p:spPr>
          <a:xfrm>
            <a:off x="8902652" y="4533900"/>
            <a:ext cx="368796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Biodiversity Fund</a:t>
            </a:r>
            <a:endParaRPr lang="en-US" sz="1500" dirty="0"/>
          </a:p>
        </p:txBody>
      </p:sp>
      <p:sp>
        <p:nvSpPr>
          <p:cNvPr id="35" name="Text 19"/>
          <p:cNvSpPr/>
          <p:nvPr/>
        </p:nvSpPr>
        <p:spPr>
          <a:xfrm>
            <a:off x="8591560" y="4876800"/>
            <a:ext cx="3073301" cy="433388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706"/>
              </a:lnSpc>
              <a:buNone/>
            </a:pPr>
            <a:r>
              <a:rPr lang="en-US" sz="1050" dirty="0">
                <a:solidFill>
                  <a:srgbClr val="D1D5D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Constitution and utilization of the Local Biodiversity Fund (LBF).</a:t>
            </a:r>
            <a:endParaRPr lang="en-US" sz="1050" dirty="0"/>
          </a:p>
        </p:txBody>
      </p:sp>
    </p:spTree>
    <p:extLst>
      <p:ext uri="{BB962C8B-B14F-4D97-AF65-F5344CB8AC3E}">
        <p14:creationId xmlns="" xmlns:p14="http://schemas.microsoft.com/office/powerpoint/2010/main" val="62881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323458"/>
            <a:ext cx="76200" cy="381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1238250"/>
            <a:ext cx="6349901" cy="2095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1" y="1905000"/>
            <a:ext cx="133351" cy="190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1" y="2247900"/>
            <a:ext cx="133351" cy="190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1" y="2590800"/>
            <a:ext cx="133351" cy="190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1" y="2933700"/>
            <a:ext cx="133351" cy="190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3486150"/>
            <a:ext cx="6349901" cy="914400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263" y="4133850"/>
            <a:ext cx="114300" cy="1143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8726" y="4086225"/>
            <a:ext cx="1373684" cy="190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3859" y="4133850"/>
            <a:ext cx="114300" cy="1143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9610" y="4086225"/>
            <a:ext cx="1373684" cy="1905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90455" y="4133850"/>
            <a:ext cx="114300" cy="1143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1918" y="4086225"/>
            <a:ext cx="1373684" cy="1905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7051" y="4133850"/>
            <a:ext cx="114300" cy="1143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50002" y="1238250"/>
            <a:ext cx="4470351" cy="20574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40502" y="2266950"/>
            <a:ext cx="4089351" cy="838200"/>
          </a:xfrm>
          <a:prstGeom prst="rect">
            <a:avLst/>
          </a:prstGeom>
        </p:spPr>
      </p:pic>
      <p:pic>
        <p:nvPicPr>
          <p:cNvPr id="19" name="Image 17" descr="https://picture-search.skywork.ai/aippt/image/sheet/5fde6eaffcfa857a06a7ebf616690b3d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50002" y="3448050"/>
            <a:ext cx="4470351" cy="25908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02402" y="5734050"/>
            <a:ext cx="4165551" cy="228600"/>
          </a:xfrm>
          <a:prstGeom prst="rect">
            <a:avLst/>
          </a:prstGeom>
        </p:spPr>
      </p:pic>
      <p:sp>
        <p:nvSpPr>
          <p:cNvPr id="22" name="Text 0"/>
          <p:cNvSpPr/>
          <p:nvPr/>
        </p:nvSpPr>
        <p:spPr>
          <a:xfrm>
            <a:off x="800100" y="342312"/>
            <a:ext cx="132588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0066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National Strategies and Plans</a:t>
            </a:r>
            <a:endParaRPr lang="en-US" sz="2700" dirty="0">
              <a:solidFill>
                <a:srgbClr val="006600"/>
              </a:solidFill>
            </a:endParaRPr>
          </a:p>
        </p:txBody>
      </p:sp>
      <p:sp>
        <p:nvSpPr>
          <p:cNvPr id="23" name="Text 1"/>
          <p:cNvSpPr/>
          <p:nvPr/>
        </p:nvSpPr>
        <p:spPr>
          <a:xfrm>
            <a:off x="819152" y="771525"/>
            <a:ext cx="1003365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kern="0" spc="30" dirty="0">
                <a:solidFill>
                  <a:srgbClr val="E67E2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SECTIONS 36, 36A &amp; 36B OF THE BD ACT</a:t>
            </a:r>
            <a:endParaRPr lang="en-US" sz="1500" dirty="0"/>
          </a:p>
        </p:txBody>
      </p:sp>
      <p:sp>
        <p:nvSpPr>
          <p:cNvPr id="24" name="Text 2"/>
          <p:cNvSpPr/>
          <p:nvPr/>
        </p:nvSpPr>
        <p:spPr>
          <a:xfrm>
            <a:off x="876301" y="1428750"/>
            <a:ext cx="7162681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latin typeface="Inter" pitchFamily="34" charset="0"/>
                <a:ea typeface="Inter" pitchFamily="34" charset="-122"/>
                <a:cs typeface="Inter" pitchFamily="34" charset="-120"/>
              </a:rPr>
              <a:t>Section 36: Central Govt. Mandates</a:t>
            </a:r>
            <a:endParaRPr lang="en-US" sz="1800" dirty="0"/>
          </a:p>
        </p:txBody>
      </p:sp>
      <p:sp>
        <p:nvSpPr>
          <p:cNvPr id="25" name="Text 3"/>
          <p:cNvSpPr/>
          <p:nvPr/>
        </p:nvSpPr>
        <p:spPr>
          <a:xfrm>
            <a:off x="819152" y="1847850"/>
            <a:ext cx="739128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Develop NBSAPs for conservation and sustainable use.</a:t>
            </a:r>
            <a:endParaRPr lang="en-US" sz="1350" dirty="0"/>
          </a:p>
        </p:txBody>
      </p:sp>
      <p:sp>
        <p:nvSpPr>
          <p:cNvPr id="26" name="Text 4"/>
          <p:cNvSpPr/>
          <p:nvPr/>
        </p:nvSpPr>
        <p:spPr>
          <a:xfrm>
            <a:off x="819152" y="2190750"/>
            <a:ext cx="739128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Identification and monitoring of biological rich areas.</a:t>
            </a:r>
            <a:endParaRPr lang="en-US" sz="1350" dirty="0"/>
          </a:p>
        </p:txBody>
      </p:sp>
      <p:sp>
        <p:nvSpPr>
          <p:cNvPr id="27" name="Text 5"/>
          <p:cNvSpPr/>
          <p:nvPr/>
        </p:nvSpPr>
        <p:spPr>
          <a:xfrm>
            <a:off x="819152" y="2533650"/>
            <a:ext cx="739128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Integration of BD into sectoral policies and EIA measures</a:t>
            </a:r>
            <a:r>
              <a:rPr lang="en-US" sz="1350" dirty="0" smtClean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</a:p>
          <a:p>
            <a:pPr marL="342900" indent="-342900" algn="l">
              <a:lnSpc>
                <a:spcPts val="2100"/>
              </a:lnSpc>
              <a:buSzPct val="100000"/>
              <a:buChar char="•"/>
            </a:pPr>
            <a:endParaRPr lang="en-US" sz="1350" dirty="0"/>
          </a:p>
        </p:txBody>
      </p:sp>
      <p:sp>
        <p:nvSpPr>
          <p:cNvPr id="28" name="Text 6"/>
          <p:cNvSpPr/>
          <p:nvPr/>
        </p:nvSpPr>
        <p:spPr>
          <a:xfrm>
            <a:off x="819152" y="2876550"/>
            <a:ext cx="739128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Protection of Traditional Knowledge (TK).</a:t>
            </a:r>
            <a:endParaRPr lang="en-US" sz="1350" dirty="0"/>
          </a:p>
        </p:txBody>
      </p:sp>
      <p:sp>
        <p:nvSpPr>
          <p:cNvPr id="29" name="Text 7"/>
          <p:cNvSpPr/>
          <p:nvPr/>
        </p:nvSpPr>
        <p:spPr>
          <a:xfrm>
            <a:off x="723900" y="3638550"/>
            <a:ext cx="6045101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kern="0" spc="84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NBSAP </a:t>
            </a:r>
            <a:r>
              <a:rPr lang="en-US" sz="1050" b="1" kern="0" spc="84" dirty="0" smtClean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TIMELINE</a:t>
            </a:r>
            <a:endParaRPr lang="en-US" sz="1050" dirty="0"/>
          </a:p>
        </p:txBody>
      </p:sp>
      <p:sp>
        <p:nvSpPr>
          <p:cNvPr id="30" name="Text 8"/>
          <p:cNvSpPr/>
          <p:nvPr/>
        </p:nvSpPr>
        <p:spPr>
          <a:xfrm>
            <a:off x="876301" y="3943350"/>
            <a:ext cx="331471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b="1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1999</a:t>
            </a:r>
            <a:endParaRPr lang="en-US" sz="900" dirty="0"/>
          </a:p>
        </p:txBody>
      </p:sp>
      <p:sp>
        <p:nvSpPr>
          <p:cNvPr id="31" name="Text 9"/>
          <p:cNvSpPr/>
          <p:nvPr/>
        </p:nvSpPr>
        <p:spPr>
          <a:xfrm>
            <a:off x="2678609" y="3943350"/>
            <a:ext cx="365760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b="1" dirty="0">
                <a:solidFill>
                  <a:srgbClr val="27AE6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2008</a:t>
            </a:r>
            <a:endParaRPr lang="en-US" sz="900" dirty="0"/>
          </a:p>
        </p:txBody>
      </p:sp>
      <p:sp>
        <p:nvSpPr>
          <p:cNvPr id="32" name="Text 10"/>
          <p:cNvSpPr/>
          <p:nvPr/>
        </p:nvSpPr>
        <p:spPr>
          <a:xfrm>
            <a:off x="4509493" y="3943350"/>
            <a:ext cx="331471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b="1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2014</a:t>
            </a:r>
            <a:endParaRPr lang="en-US" sz="900" dirty="0"/>
          </a:p>
        </p:txBody>
      </p:sp>
      <p:sp>
        <p:nvSpPr>
          <p:cNvPr id="33" name="Text 11"/>
          <p:cNvSpPr/>
          <p:nvPr/>
        </p:nvSpPr>
        <p:spPr>
          <a:xfrm>
            <a:off x="6311801" y="3943350"/>
            <a:ext cx="365760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b="1" dirty="0">
                <a:solidFill>
                  <a:srgbClr val="27AE6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2024</a:t>
            </a:r>
            <a:endParaRPr lang="en-US" sz="900" dirty="0"/>
          </a:p>
        </p:txBody>
      </p:sp>
      <p:sp>
        <p:nvSpPr>
          <p:cNvPr id="34" name="Text 12"/>
          <p:cNvSpPr/>
          <p:nvPr/>
        </p:nvSpPr>
        <p:spPr>
          <a:xfrm>
            <a:off x="7340502" y="1428750"/>
            <a:ext cx="408935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C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Section 36A: NBA</a:t>
            </a:r>
            <a:endParaRPr lang="en-US" sz="1500" dirty="0">
              <a:solidFill>
                <a:srgbClr val="C00000"/>
              </a:solidFill>
            </a:endParaRPr>
          </a:p>
        </p:txBody>
      </p:sp>
      <p:sp>
        <p:nvSpPr>
          <p:cNvPr id="35" name="Text 13"/>
          <p:cNvSpPr/>
          <p:nvPr/>
        </p:nvSpPr>
        <p:spPr>
          <a:xfrm>
            <a:off x="7340502" y="1695450"/>
            <a:ext cx="4089351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Monitor and regulate access to biological resources from foreign countries.</a:t>
            </a:r>
            <a:endParaRPr lang="en-US" sz="1200" dirty="0"/>
          </a:p>
        </p:txBody>
      </p:sp>
      <p:sp>
        <p:nvSpPr>
          <p:cNvPr id="36" name="Text 14"/>
          <p:cNvSpPr/>
          <p:nvPr/>
        </p:nvSpPr>
        <p:spPr>
          <a:xfrm>
            <a:off x="7340502" y="2381250"/>
            <a:ext cx="49072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C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Section 36B: State Govt.</a:t>
            </a:r>
            <a:endParaRPr lang="en-US" sz="1500" dirty="0">
              <a:solidFill>
                <a:srgbClr val="C00000"/>
              </a:solidFill>
            </a:endParaRPr>
          </a:p>
        </p:txBody>
      </p:sp>
      <p:sp>
        <p:nvSpPr>
          <p:cNvPr id="37" name="Text 15"/>
          <p:cNvSpPr/>
          <p:nvPr/>
        </p:nvSpPr>
        <p:spPr>
          <a:xfrm>
            <a:off x="7340502" y="2647950"/>
            <a:ext cx="4089351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Develop </a:t>
            </a:r>
            <a:r>
              <a:rPr lang="en-US" sz="1200" dirty="0" smtClean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SBSAP (KBSAP 2025) </a:t>
            </a:r>
            <a:r>
              <a:rPr lang="en-US" sz="120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&amp; </a:t>
            </a:r>
            <a:endParaRPr lang="en-US" sz="1200" dirty="0" smtClean="0">
              <a:solidFill>
                <a:srgbClr val="ECF0F1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en-US" sz="1200" dirty="0" smtClean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One Step Ahead - LBSAP </a:t>
            </a:r>
            <a:r>
              <a:rPr lang="en-US" sz="120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for local level conservation.</a:t>
            </a:r>
            <a:endParaRPr lang="en-US" sz="1200" dirty="0"/>
          </a:p>
        </p:txBody>
      </p:sp>
      <p:sp>
        <p:nvSpPr>
          <p:cNvPr id="38" name="Text 16"/>
          <p:cNvSpPr/>
          <p:nvPr/>
        </p:nvSpPr>
        <p:spPr>
          <a:xfrm>
            <a:off x="7340502" y="5734050"/>
            <a:ext cx="49986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i="1" dirty="0">
                <a:solidFill>
                  <a:srgbClr val="FFFFFF">
                    <a:alpha val="8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"National stewardship: Protecting biodiversity for future generations."</a:t>
            </a:r>
            <a:endParaRPr lang="en-US" sz="900" dirty="0"/>
          </a:p>
        </p:txBody>
      </p:sp>
    </p:spTree>
    <p:extLst>
      <p:ext uri="{BB962C8B-B14F-4D97-AF65-F5344CB8AC3E}">
        <p14:creationId xmlns="" xmlns:p14="http://schemas.microsoft.com/office/powerpoint/2010/main" val="3073930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2000" cy="686752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1" y="476250"/>
            <a:ext cx="114300" cy="4572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51" y="2624138"/>
            <a:ext cx="2543175" cy="10668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2326" y="2624138"/>
            <a:ext cx="2543175" cy="10668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750" y="3995738"/>
            <a:ext cx="5238751" cy="381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749" y="4033837"/>
            <a:ext cx="171451" cy="2286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6501" y="1738313"/>
            <a:ext cx="5238751" cy="3048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6501" y="1738313"/>
            <a:ext cx="5238751" cy="30480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6501" y="4938713"/>
            <a:ext cx="5238751" cy="6858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751" y="5972175"/>
            <a:ext cx="10858500" cy="419100"/>
          </a:xfrm>
          <a:prstGeom prst="rect">
            <a:avLst/>
          </a:prstGeom>
        </p:spPr>
      </p:pic>
      <p:sp>
        <p:nvSpPr>
          <p:cNvPr id="12" name="Text 0"/>
          <p:cNvSpPr/>
          <p:nvPr/>
        </p:nvSpPr>
        <p:spPr>
          <a:xfrm>
            <a:off x="1009651" y="476250"/>
            <a:ext cx="13030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Biodiversity Heritage Sites (BHS)</a:t>
            </a:r>
            <a:endParaRPr lang="en-US" sz="3600" dirty="0"/>
          </a:p>
        </p:txBody>
      </p:sp>
      <p:sp>
        <p:nvSpPr>
          <p:cNvPr id="13" name="Text 1"/>
          <p:cNvSpPr/>
          <p:nvPr/>
        </p:nvSpPr>
        <p:spPr>
          <a:xfrm>
            <a:off x="666751" y="1047750"/>
            <a:ext cx="130302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kern="0" spc="30" dirty="0">
                <a:solidFill>
                  <a:srgbClr val="E67E2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Section 37 of the BD Act &amp; Rule 19 of State Rules 2008</a:t>
            </a:r>
            <a:endParaRPr lang="en-US" sz="1500" dirty="0"/>
          </a:p>
        </p:txBody>
      </p:sp>
      <p:sp>
        <p:nvSpPr>
          <p:cNvPr id="14" name="Text 2"/>
          <p:cNvSpPr/>
          <p:nvPr/>
        </p:nvSpPr>
        <p:spPr>
          <a:xfrm>
            <a:off x="666750" y="1728788"/>
            <a:ext cx="5238751" cy="7429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925"/>
              </a:lnSpc>
              <a:buNone/>
            </a:pPr>
            <a:r>
              <a:rPr lang="en-US" sz="180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Areas of unique biological importance notified in consultation with local bodies and BMCs.</a:t>
            </a:r>
            <a:endParaRPr lang="en-US" sz="1800" dirty="0"/>
          </a:p>
        </p:txBody>
      </p:sp>
      <p:sp>
        <p:nvSpPr>
          <p:cNvPr id="15" name="Text 3"/>
          <p:cNvSpPr/>
          <p:nvPr/>
        </p:nvSpPr>
        <p:spPr>
          <a:xfrm>
            <a:off x="895351" y="2852738"/>
            <a:ext cx="2085975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27AE6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53</a:t>
            </a:r>
            <a:endParaRPr lang="en-US" sz="2700" dirty="0"/>
          </a:p>
        </p:txBody>
      </p:sp>
      <p:sp>
        <p:nvSpPr>
          <p:cNvPr id="16" name="Text 4"/>
          <p:cNvSpPr/>
          <p:nvPr/>
        </p:nvSpPr>
        <p:spPr>
          <a:xfrm>
            <a:off x="895351" y="3271838"/>
            <a:ext cx="2085975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b="1" kern="0" spc="84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NATIONAL BHS</a:t>
            </a:r>
            <a:endParaRPr lang="en-US" sz="1050" dirty="0"/>
          </a:p>
        </p:txBody>
      </p:sp>
      <p:sp>
        <p:nvSpPr>
          <p:cNvPr id="17" name="Text 5"/>
          <p:cNvSpPr/>
          <p:nvPr/>
        </p:nvSpPr>
        <p:spPr>
          <a:xfrm>
            <a:off x="3590926" y="2852738"/>
            <a:ext cx="2085975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E67E2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</a:t>
            </a:r>
            <a:endParaRPr lang="en-US" sz="2700" dirty="0"/>
          </a:p>
        </p:txBody>
      </p:sp>
      <p:sp>
        <p:nvSpPr>
          <p:cNvPr id="18" name="Text 6"/>
          <p:cNvSpPr/>
          <p:nvPr/>
        </p:nvSpPr>
        <p:spPr>
          <a:xfrm>
            <a:off x="3590926" y="3271838"/>
            <a:ext cx="2085975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b="1" kern="0" spc="84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LOCAL BHS</a:t>
            </a:r>
            <a:endParaRPr lang="en-US" sz="1050" dirty="0"/>
          </a:p>
        </p:txBody>
      </p:sp>
      <p:sp>
        <p:nvSpPr>
          <p:cNvPr id="19" name="Text 7"/>
          <p:cNvSpPr/>
          <p:nvPr/>
        </p:nvSpPr>
        <p:spPr>
          <a:xfrm>
            <a:off x="952501" y="3995738"/>
            <a:ext cx="5238751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Kerala Initiatives</a:t>
            </a:r>
            <a:endParaRPr lang="en-US" sz="1800" dirty="0"/>
          </a:p>
        </p:txBody>
      </p:sp>
      <p:sp>
        <p:nvSpPr>
          <p:cNvPr id="20" name="Text 8"/>
          <p:cNvSpPr/>
          <p:nvPr/>
        </p:nvSpPr>
        <p:spPr>
          <a:xfrm>
            <a:off x="666750" y="4605338"/>
            <a:ext cx="10287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27AE6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</a:t>
            </a:r>
            <a:endParaRPr lang="en-US" sz="1350" dirty="0"/>
          </a:p>
        </p:txBody>
      </p:sp>
      <p:sp>
        <p:nvSpPr>
          <p:cNvPr id="21" name="Text 9"/>
          <p:cNvSpPr/>
          <p:nvPr/>
        </p:nvSpPr>
        <p:spPr>
          <a:xfrm>
            <a:off x="866774" y="4605338"/>
            <a:ext cx="483489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Asramam Mangrove, Kollam (First notified in 2019)</a:t>
            </a:r>
            <a:endParaRPr lang="en-US" sz="1350" dirty="0"/>
          </a:p>
        </p:txBody>
      </p:sp>
      <p:sp>
        <p:nvSpPr>
          <p:cNvPr id="22" name="Text 10"/>
          <p:cNvSpPr/>
          <p:nvPr/>
        </p:nvSpPr>
        <p:spPr>
          <a:xfrm>
            <a:off x="666750" y="4986338"/>
            <a:ext cx="10287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27AE6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</a:t>
            </a:r>
            <a:endParaRPr lang="en-US" sz="1350" dirty="0"/>
          </a:p>
        </p:txBody>
      </p:sp>
      <p:sp>
        <p:nvSpPr>
          <p:cNvPr id="23" name="Text 11"/>
          <p:cNvSpPr/>
          <p:nvPr/>
        </p:nvSpPr>
        <p:spPr>
          <a:xfrm>
            <a:off x="866775" y="4986338"/>
            <a:ext cx="477774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Proposals: Kalasamala, Edayilakkad Kavu &amp; CUBG</a:t>
            </a:r>
            <a:endParaRPr lang="en-US" sz="1350" dirty="0"/>
          </a:p>
        </p:txBody>
      </p:sp>
      <p:sp>
        <p:nvSpPr>
          <p:cNvPr id="24" name="Text 12"/>
          <p:cNvSpPr/>
          <p:nvPr/>
        </p:nvSpPr>
        <p:spPr>
          <a:xfrm>
            <a:off x="666750" y="5367338"/>
            <a:ext cx="10287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27AE6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</a:t>
            </a:r>
            <a:endParaRPr lang="en-US" sz="1350" dirty="0"/>
          </a:p>
        </p:txBody>
      </p:sp>
      <p:sp>
        <p:nvSpPr>
          <p:cNvPr id="25" name="Text 13"/>
          <p:cNvSpPr/>
          <p:nvPr/>
        </p:nvSpPr>
        <p:spPr>
          <a:xfrm>
            <a:off x="866775" y="5367338"/>
            <a:ext cx="513207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LBHS: A pioneering State Initiative (10 BMCs declared)</a:t>
            </a:r>
            <a:endParaRPr lang="en-US" sz="1350" dirty="0"/>
          </a:p>
        </p:txBody>
      </p:sp>
      <p:sp>
        <p:nvSpPr>
          <p:cNvPr id="26" name="Text 14"/>
          <p:cNvSpPr/>
          <p:nvPr/>
        </p:nvSpPr>
        <p:spPr>
          <a:xfrm>
            <a:off x="6438901" y="5091113"/>
            <a:ext cx="4933951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2000" i="1" dirty="0" err="1" smtClean="0">
                <a:solidFill>
                  <a:srgbClr val="D1D5D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Asramam</a:t>
            </a:r>
            <a:r>
              <a:rPr lang="en-US" sz="2000" i="1" dirty="0" smtClean="0">
                <a:solidFill>
                  <a:srgbClr val="D1D5D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000" i="1" dirty="0">
                <a:solidFill>
                  <a:srgbClr val="D1D5D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Mangrove in Kollam, </a:t>
            </a:r>
            <a:r>
              <a:rPr lang="en-US" sz="2000" i="1" dirty="0" smtClean="0">
                <a:solidFill>
                  <a:srgbClr val="D1D5D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Kerala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00"/>
            <a:ext cx="12192000" cy="73533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1" y="304800"/>
            <a:ext cx="342900" cy="3429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2262238"/>
            <a:ext cx="5410200" cy="1281113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3695749"/>
            <a:ext cx="5410200" cy="1362077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066" y="4613635"/>
            <a:ext cx="133351" cy="1333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7566" y="4613635"/>
            <a:ext cx="133351" cy="1333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0300" y="895350"/>
            <a:ext cx="5410200" cy="18669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0800" y="1466850"/>
            <a:ext cx="152400" cy="190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00800" y="2076450"/>
            <a:ext cx="152400" cy="1905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500" y="6762750"/>
            <a:ext cx="11049000" cy="304800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1066800" y="285750"/>
            <a:ext cx="110490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Threatened Species Protection</a:t>
            </a:r>
            <a:r>
              <a:rPr lang="en-US" sz="1800" b="1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(Section 38)</a:t>
            </a:r>
            <a:endParaRPr lang="en-US" sz="2700" dirty="0"/>
          </a:p>
        </p:txBody>
      </p:sp>
      <p:sp>
        <p:nvSpPr>
          <p:cNvPr id="15" name="Text 1"/>
          <p:cNvSpPr/>
          <p:nvPr/>
        </p:nvSpPr>
        <p:spPr>
          <a:xfrm>
            <a:off x="762000" y="2452736"/>
            <a:ext cx="50292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27AE6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Regulatory Purpose</a:t>
            </a:r>
            <a:endParaRPr lang="en-US" sz="1500" dirty="0"/>
          </a:p>
        </p:txBody>
      </p:sp>
      <p:sp>
        <p:nvSpPr>
          <p:cNvPr id="16" name="Text 2"/>
          <p:cNvSpPr/>
          <p:nvPr/>
        </p:nvSpPr>
        <p:spPr>
          <a:xfrm>
            <a:off x="762000" y="2795638"/>
            <a:ext cx="5029200" cy="55721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94"/>
              </a:lnSpc>
              <a:buNone/>
            </a:pPr>
            <a:r>
              <a:rPr lang="en-US" sz="135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 regulate or prohibit the collection of species on the verge of extinction, ensuring their preservation in natural habitats.</a:t>
            </a:r>
            <a:endParaRPr lang="en-US" sz="1350" dirty="0"/>
          </a:p>
        </p:txBody>
      </p:sp>
      <p:sp>
        <p:nvSpPr>
          <p:cNvPr id="17" name="Text 3"/>
          <p:cNvSpPr/>
          <p:nvPr/>
        </p:nvSpPr>
        <p:spPr>
          <a:xfrm>
            <a:off x="762000" y="3886249"/>
            <a:ext cx="603504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2009 </a:t>
            </a:r>
            <a:r>
              <a:rPr lang="en-US" sz="1500" b="1" dirty="0" smtClean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– Notified 39 Species</a:t>
            </a:r>
            <a:endParaRPr lang="en-US" sz="1500" dirty="0"/>
          </a:p>
        </p:txBody>
      </p:sp>
      <p:sp>
        <p:nvSpPr>
          <p:cNvPr id="18" name="Text 4"/>
          <p:cNvSpPr/>
          <p:nvPr/>
        </p:nvSpPr>
        <p:spPr>
          <a:xfrm>
            <a:off x="1110616" y="4585060"/>
            <a:ext cx="9601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26 Plants</a:t>
            </a:r>
            <a:endParaRPr lang="en-US" sz="1050" dirty="0"/>
          </a:p>
        </p:txBody>
      </p:sp>
      <p:sp>
        <p:nvSpPr>
          <p:cNvPr id="19" name="Text 5"/>
          <p:cNvSpPr/>
          <p:nvPr/>
        </p:nvSpPr>
        <p:spPr>
          <a:xfrm>
            <a:off x="3587116" y="4585060"/>
            <a:ext cx="105156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13 Animals</a:t>
            </a:r>
            <a:endParaRPr lang="en-US" sz="1050" dirty="0"/>
          </a:p>
        </p:txBody>
      </p:sp>
      <p:sp>
        <p:nvSpPr>
          <p:cNvPr id="20" name="Text 6"/>
          <p:cNvSpPr/>
          <p:nvPr/>
        </p:nvSpPr>
        <p:spPr>
          <a:xfrm>
            <a:off x="6400800" y="1085850"/>
            <a:ext cx="603504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E67E2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District Level Conservation</a:t>
            </a:r>
            <a:endParaRPr lang="en-US" sz="1500" dirty="0"/>
          </a:p>
        </p:txBody>
      </p:sp>
      <p:sp>
        <p:nvSpPr>
          <p:cNvPr id="21" name="Text 7"/>
          <p:cNvSpPr/>
          <p:nvPr/>
        </p:nvSpPr>
        <p:spPr>
          <a:xfrm>
            <a:off x="6629400" y="1428750"/>
            <a:ext cx="48006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G.O. 13.10.2025: Dist. Panchayat BMCs can declare unique district species.</a:t>
            </a:r>
            <a:endParaRPr lang="en-US" sz="1350" dirty="0"/>
          </a:p>
        </p:txBody>
      </p:sp>
      <p:sp>
        <p:nvSpPr>
          <p:cNvPr id="22" name="Text 8"/>
          <p:cNvSpPr/>
          <p:nvPr/>
        </p:nvSpPr>
        <p:spPr>
          <a:xfrm>
            <a:off x="6629400" y="2038350"/>
            <a:ext cx="48006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Consolidated into the State Red Data Book for targeted protection.</a:t>
            </a:r>
            <a:endParaRPr lang="en-US" sz="1350" dirty="0"/>
          </a:p>
        </p:txBody>
      </p:sp>
      <p:pic>
        <p:nvPicPr>
          <p:cNvPr id="26" name="Picture 15" descr="C:\Users\KSBB\Desktop\Notified plants and animals\Gyps indicus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10300" y="2862263"/>
            <a:ext cx="264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1" descr="C:\Users\KSBB\Desktop\Notified plants and animals\Dimorphocalyx beddomei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10300" y="4843463"/>
            <a:ext cx="2641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 descr="C:\Users\KSBB\Desktop\Notified plants and animals\Vanda_wightii_102865298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851900" y="4843463"/>
            <a:ext cx="2768599" cy="194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6" descr="C:\Users\KSBB\Desktop\Notified plants and animals\indrana phyrynoderma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2862263"/>
            <a:ext cx="2768600" cy="197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14401" y="1352550"/>
            <a:ext cx="4368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Notifying any species on the verge of extinction/ likely to become extinct in the near future.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1" y="381000"/>
            <a:ext cx="114300" cy="4572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1" y="1524000"/>
            <a:ext cx="5143500" cy="4381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1" y="1828800"/>
            <a:ext cx="342900" cy="381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3171825"/>
            <a:ext cx="171451" cy="1714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3781425"/>
            <a:ext cx="171451" cy="1714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01" y="1524000"/>
            <a:ext cx="5143500" cy="4381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1301" y="1828800"/>
            <a:ext cx="428625" cy="3810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1300" y="3171825"/>
            <a:ext cx="171451" cy="1714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1300" y="3514725"/>
            <a:ext cx="171451" cy="1714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0" y="6134100"/>
            <a:ext cx="10668000" cy="342900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1104900" y="381000"/>
            <a:ext cx="128016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Repositories and NTCs</a:t>
            </a:r>
            <a:endParaRPr lang="en-US" sz="3600" dirty="0"/>
          </a:p>
        </p:txBody>
      </p:sp>
      <p:sp>
        <p:nvSpPr>
          <p:cNvPr id="14" name="Text 1"/>
          <p:cNvSpPr/>
          <p:nvPr/>
        </p:nvSpPr>
        <p:spPr>
          <a:xfrm>
            <a:off x="762000" y="1094297"/>
            <a:ext cx="128016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Legal Designations under Sections 39 &amp; 40</a:t>
            </a:r>
            <a:endParaRPr lang="en-US" sz="1800" dirty="0"/>
          </a:p>
        </p:txBody>
      </p:sp>
      <p:sp>
        <p:nvSpPr>
          <p:cNvPr id="15" name="Text 2"/>
          <p:cNvSpPr/>
          <p:nvPr/>
        </p:nvSpPr>
        <p:spPr>
          <a:xfrm>
            <a:off x="1562101" y="1847850"/>
            <a:ext cx="1794511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Section 39</a:t>
            </a:r>
            <a:endParaRPr lang="en-US" sz="2250" dirty="0"/>
          </a:p>
        </p:txBody>
      </p:sp>
      <p:sp>
        <p:nvSpPr>
          <p:cNvPr id="16" name="Text 3"/>
          <p:cNvSpPr/>
          <p:nvPr/>
        </p:nvSpPr>
        <p:spPr>
          <a:xfrm>
            <a:off x="1066801" y="2362202"/>
            <a:ext cx="4533900" cy="6191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38"/>
              </a:lnSpc>
              <a:buNone/>
            </a:pPr>
            <a:r>
              <a:rPr lang="en-US" sz="1500" dirty="0">
                <a:solidFill>
                  <a:srgbClr val="D1D5D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Designated institutions for conservation of biological resources.</a:t>
            </a:r>
            <a:endParaRPr lang="en-US" sz="1500" dirty="0"/>
          </a:p>
        </p:txBody>
      </p:sp>
      <p:sp>
        <p:nvSpPr>
          <p:cNvPr id="17" name="Text 4"/>
          <p:cNvSpPr/>
          <p:nvPr/>
        </p:nvSpPr>
        <p:spPr>
          <a:xfrm>
            <a:off x="1352550" y="3133725"/>
            <a:ext cx="4248151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Must maintain representative samples as </a:t>
            </a:r>
            <a:r>
              <a:rPr lang="en-US" sz="1350" b="1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voucher specimens</a:t>
            </a:r>
            <a:r>
              <a:rPr lang="en-US" sz="135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350" dirty="0"/>
          </a:p>
        </p:txBody>
      </p:sp>
      <p:sp>
        <p:nvSpPr>
          <p:cNvPr id="18" name="Text 5"/>
          <p:cNvSpPr/>
          <p:nvPr/>
        </p:nvSpPr>
        <p:spPr>
          <a:xfrm>
            <a:off x="1352551" y="3743325"/>
            <a:ext cx="505206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Covers different categories of biological resources.</a:t>
            </a:r>
            <a:endParaRPr lang="en-US" sz="1350" dirty="0"/>
          </a:p>
        </p:txBody>
      </p:sp>
      <p:sp>
        <p:nvSpPr>
          <p:cNvPr id="19" name="Text 6"/>
          <p:cNvSpPr/>
          <p:nvPr/>
        </p:nvSpPr>
        <p:spPr>
          <a:xfrm>
            <a:off x="1066801" y="4648200"/>
            <a:ext cx="4533900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5400" b="1" dirty="0">
                <a:solidFill>
                  <a:srgbClr val="27AE6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17</a:t>
            </a:r>
            <a:endParaRPr lang="en-US" sz="5400" dirty="0"/>
          </a:p>
        </p:txBody>
      </p:sp>
      <p:sp>
        <p:nvSpPr>
          <p:cNvPr id="20" name="Text 7"/>
          <p:cNvSpPr/>
          <p:nvPr/>
        </p:nvSpPr>
        <p:spPr>
          <a:xfrm>
            <a:off x="1066800" y="5334000"/>
            <a:ext cx="54406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kern="0" spc="12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INSTITUTIONS DESIGNATED</a:t>
            </a:r>
            <a:endParaRPr lang="en-US" sz="1500" dirty="0"/>
          </a:p>
        </p:txBody>
      </p:sp>
      <p:sp>
        <p:nvSpPr>
          <p:cNvPr id="21" name="Text 8"/>
          <p:cNvSpPr/>
          <p:nvPr/>
        </p:nvSpPr>
        <p:spPr>
          <a:xfrm>
            <a:off x="7172325" y="1847850"/>
            <a:ext cx="1817371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Section 40</a:t>
            </a:r>
            <a:endParaRPr lang="en-US" sz="2250" dirty="0"/>
          </a:p>
        </p:txBody>
      </p:sp>
      <p:sp>
        <p:nvSpPr>
          <p:cNvPr id="22" name="Text 9"/>
          <p:cNvSpPr/>
          <p:nvPr/>
        </p:nvSpPr>
        <p:spPr>
          <a:xfrm>
            <a:off x="6591301" y="2362202"/>
            <a:ext cx="4533900" cy="6191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38"/>
              </a:lnSpc>
              <a:buNone/>
            </a:pPr>
            <a:r>
              <a:rPr lang="en-US" sz="1500" dirty="0">
                <a:solidFill>
                  <a:srgbClr val="D1D5D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Power to exempt </a:t>
            </a:r>
            <a:r>
              <a:rPr lang="en-US" sz="1500" dirty="0" smtClean="0">
                <a:solidFill>
                  <a:srgbClr val="D1D5D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certain </a:t>
            </a:r>
            <a:r>
              <a:rPr lang="en-US" sz="1500" dirty="0">
                <a:solidFill>
                  <a:srgbClr val="D1D5D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biological </a:t>
            </a:r>
            <a:r>
              <a:rPr lang="en-US" sz="1500" dirty="0" smtClean="0">
                <a:solidFill>
                  <a:srgbClr val="D1D5D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resources, </a:t>
            </a:r>
            <a:endParaRPr lang="en-US" sz="1500" dirty="0"/>
          </a:p>
        </p:txBody>
      </p:sp>
      <p:sp>
        <p:nvSpPr>
          <p:cNvPr id="23" name="Text 10"/>
          <p:cNvSpPr/>
          <p:nvPr/>
        </p:nvSpPr>
        <p:spPr>
          <a:xfrm>
            <a:off x="6877049" y="3133725"/>
            <a:ext cx="369189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b="1" dirty="0" smtClean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Includes NTCs &amp; Cultivated </a:t>
            </a:r>
            <a:r>
              <a:rPr lang="en-US" sz="1350" b="1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Medicinal Plants.</a:t>
            </a:r>
            <a:endParaRPr lang="en-US" sz="1350" b="1" dirty="0"/>
          </a:p>
        </p:txBody>
      </p:sp>
      <p:sp>
        <p:nvSpPr>
          <p:cNvPr id="24" name="Text 11"/>
          <p:cNvSpPr/>
          <p:nvPr/>
        </p:nvSpPr>
        <p:spPr>
          <a:xfrm>
            <a:off x="6877051" y="3476625"/>
            <a:ext cx="34747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BMCs </a:t>
            </a:r>
            <a:r>
              <a:rPr lang="en-US" sz="1350" dirty="0" smtClean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 provide </a:t>
            </a:r>
            <a:r>
              <a:rPr lang="en-US" sz="1350" b="1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Certificate of Origin</a:t>
            </a:r>
            <a:r>
              <a:rPr lang="en-US" sz="135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350" dirty="0"/>
          </a:p>
        </p:txBody>
      </p:sp>
      <p:sp>
        <p:nvSpPr>
          <p:cNvPr id="25" name="Text 12"/>
          <p:cNvSpPr/>
          <p:nvPr/>
        </p:nvSpPr>
        <p:spPr>
          <a:xfrm>
            <a:off x="6591301" y="4648200"/>
            <a:ext cx="4533900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5400" b="1" dirty="0">
                <a:solidFill>
                  <a:srgbClr val="E67E2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421</a:t>
            </a:r>
            <a:endParaRPr lang="en-US" sz="5400" dirty="0"/>
          </a:p>
        </p:txBody>
      </p:sp>
      <p:sp>
        <p:nvSpPr>
          <p:cNvPr id="26" name="Text 13"/>
          <p:cNvSpPr/>
          <p:nvPr/>
        </p:nvSpPr>
        <p:spPr>
          <a:xfrm>
            <a:off x="6591300" y="5334000"/>
            <a:ext cx="54406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kern="0" spc="12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SPECIES NOTIFIED AS NTC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"/>
            <a:ext cx="12192000" cy="69151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1" y="381002"/>
            <a:ext cx="2095500" cy="8477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1" y="1457325"/>
            <a:ext cx="5448300" cy="15621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" y="1647825"/>
            <a:ext cx="238125" cy="190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901" y="1990725"/>
            <a:ext cx="2495551" cy="8763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1850" y="1990725"/>
            <a:ext cx="2495551" cy="8763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1" y="3171825"/>
            <a:ext cx="5448300" cy="6477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3305175"/>
            <a:ext cx="381000" cy="3810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9151" y="3400425"/>
            <a:ext cx="114300" cy="1905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501" y="3933825"/>
            <a:ext cx="5448300" cy="6477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800" y="4067175"/>
            <a:ext cx="381000" cy="3810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0100" y="4162425"/>
            <a:ext cx="152400" cy="1905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501" y="4733925"/>
            <a:ext cx="5448300" cy="8001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3901" y="5153025"/>
            <a:ext cx="828675" cy="2286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8775" y="5153025"/>
            <a:ext cx="685800" cy="2286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90777" y="5153025"/>
            <a:ext cx="790575" cy="2286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57551" y="5153025"/>
            <a:ext cx="990600" cy="2286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24352" y="5153025"/>
            <a:ext cx="1114425" cy="2286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296401" y="1457327"/>
            <a:ext cx="2324100" cy="2386013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172201" y="3843340"/>
            <a:ext cx="5448300" cy="1140619"/>
          </a:xfrm>
          <a:prstGeom prst="rect">
            <a:avLst/>
          </a:prstGeom>
        </p:spPr>
      </p:pic>
      <p:sp>
        <p:nvSpPr>
          <p:cNvPr id="23" name="Text 0"/>
          <p:cNvSpPr/>
          <p:nvPr/>
        </p:nvSpPr>
        <p:spPr>
          <a:xfrm>
            <a:off x="571501" y="381000"/>
            <a:ext cx="10298431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27AE6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Biodiversity Management Committees</a:t>
            </a:r>
            <a:endParaRPr lang="en-US" sz="3600" dirty="0"/>
          </a:p>
        </p:txBody>
      </p:sp>
      <p:sp>
        <p:nvSpPr>
          <p:cNvPr id="24" name="Text 1"/>
          <p:cNvSpPr/>
          <p:nvPr/>
        </p:nvSpPr>
        <p:spPr>
          <a:xfrm>
            <a:off x="571501" y="914400"/>
            <a:ext cx="10298431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i="1" dirty="0" smtClean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Statutory </a:t>
            </a:r>
            <a:r>
              <a:rPr lang="en-US" sz="1800" i="1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Structure &amp; Membership</a:t>
            </a:r>
            <a:endParaRPr lang="en-US" sz="1800" dirty="0"/>
          </a:p>
        </p:txBody>
      </p:sp>
      <p:sp>
        <p:nvSpPr>
          <p:cNvPr id="25" name="Text 2"/>
          <p:cNvSpPr/>
          <p:nvPr/>
        </p:nvSpPr>
        <p:spPr>
          <a:xfrm>
            <a:off x="9677401" y="533400"/>
            <a:ext cx="179070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kern="0" spc="84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TOTAL REACH</a:t>
            </a:r>
            <a:endParaRPr lang="en-US" sz="1050" dirty="0"/>
          </a:p>
        </p:txBody>
      </p:sp>
      <p:sp>
        <p:nvSpPr>
          <p:cNvPr id="26" name="Text 3"/>
          <p:cNvSpPr/>
          <p:nvPr/>
        </p:nvSpPr>
        <p:spPr>
          <a:xfrm>
            <a:off x="9677401" y="723901"/>
            <a:ext cx="1790700" cy="3524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1200 </a:t>
            </a:r>
            <a:r>
              <a:rPr lang="en-US" sz="1350" b="1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Local Bodies</a:t>
            </a:r>
            <a:endParaRPr lang="en-US" sz="2250" dirty="0"/>
          </a:p>
        </p:txBody>
      </p:sp>
      <p:sp>
        <p:nvSpPr>
          <p:cNvPr id="27" name="Text 4"/>
          <p:cNvSpPr/>
          <p:nvPr/>
        </p:nvSpPr>
        <p:spPr>
          <a:xfrm>
            <a:off x="1076326" y="1609725"/>
            <a:ext cx="51435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Core Composition</a:t>
            </a:r>
            <a:endParaRPr lang="en-US" sz="1500" dirty="0"/>
          </a:p>
        </p:txBody>
      </p:sp>
      <p:sp>
        <p:nvSpPr>
          <p:cNvPr id="28" name="Text 5"/>
          <p:cNvSpPr/>
          <p:nvPr/>
        </p:nvSpPr>
        <p:spPr>
          <a:xfrm>
            <a:off x="876301" y="2143125"/>
            <a:ext cx="2190751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E67E2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11</a:t>
            </a:r>
            <a:endParaRPr lang="en-US" sz="2250" dirty="0"/>
          </a:p>
        </p:txBody>
      </p:sp>
      <p:sp>
        <p:nvSpPr>
          <p:cNvPr id="29" name="Text 6"/>
          <p:cNvSpPr/>
          <p:nvPr/>
        </p:nvSpPr>
        <p:spPr>
          <a:xfrm>
            <a:off x="876301" y="2524127"/>
            <a:ext cx="1120140" cy="1619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Total Members</a:t>
            </a:r>
            <a:endParaRPr lang="en-US" sz="1050" dirty="0"/>
          </a:p>
        </p:txBody>
      </p:sp>
      <p:sp>
        <p:nvSpPr>
          <p:cNvPr id="30" name="Text 7"/>
          <p:cNvSpPr/>
          <p:nvPr/>
        </p:nvSpPr>
        <p:spPr>
          <a:xfrm>
            <a:off x="3524251" y="2143125"/>
            <a:ext cx="26289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 smtClean="0">
                <a:solidFill>
                  <a:srgbClr val="E67E2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Co-terminus with local body</a:t>
            </a:r>
            <a:endParaRPr lang="en-US" sz="1350" dirty="0"/>
          </a:p>
        </p:txBody>
      </p:sp>
      <p:sp>
        <p:nvSpPr>
          <p:cNvPr id="31" name="Text 8"/>
          <p:cNvSpPr/>
          <p:nvPr/>
        </p:nvSpPr>
        <p:spPr>
          <a:xfrm>
            <a:off x="3524249" y="2447927"/>
            <a:ext cx="1085851" cy="1619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Period of BMC</a:t>
            </a:r>
            <a:endParaRPr lang="en-US" sz="1050" dirty="0"/>
          </a:p>
        </p:txBody>
      </p:sp>
      <p:sp>
        <p:nvSpPr>
          <p:cNvPr id="32" name="Text 9"/>
          <p:cNvSpPr/>
          <p:nvPr/>
        </p:nvSpPr>
        <p:spPr>
          <a:xfrm>
            <a:off x="1219201" y="3286125"/>
            <a:ext cx="174879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Chairperson</a:t>
            </a:r>
            <a:endParaRPr lang="en-US" sz="1200" dirty="0"/>
          </a:p>
        </p:txBody>
      </p:sp>
      <p:sp>
        <p:nvSpPr>
          <p:cNvPr id="33" name="Text 10"/>
          <p:cNvSpPr/>
          <p:nvPr/>
        </p:nvSpPr>
        <p:spPr>
          <a:xfrm>
            <a:off x="1219201" y="3514725"/>
            <a:ext cx="1748791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Chair of the Local Body</a:t>
            </a:r>
            <a:endParaRPr lang="en-US" sz="1050" dirty="0"/>
          </a:p>
        </p:txBody>
      </p:sp>
      <p:sp>
        <p:nvSpPr>
          <p:cNvPr id="34" name="Text 11"/>
          <p:cNvSpPr/>
          <p:nvPr/>
        </p:nvSpPr>
        <p:spPr>
          <a:xfrm>
            <a:off x="1219200" y="4048125"/>
            <a:ext cx="209169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Member Secretary</a:t>
            </a:r>
            <a:endParaRPr lang="en-US" sz="1200" dirty="0"/>
          </a:p>
        </p:txBody>
      </p:sp>
      <p:sp>
        <p:nvSpPr>
          <p:cNvPr id="35" name="Text 12"/>
          <p:cNvSpPr/>
          <p:nvPr/>
        </p:nvSpPr>
        <p:spPr>
          <a:xfrm>
            <a:off x="1219200" y="4276725"/>
            <a:ext cx="2091691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Secretary of the Local Body</a:t>
            </a:r>
            <a:endParaRPr lang="en-US" sz="1050" dirty="0"/>
          </a:p>
        </p:txBody>
      </p:sp>
      <p:sp>
        <p:nvSpPr>
          <p:cNvPr id="36" name="Text 13"/>
          <p:cNvSpPr/>
          <p:nvPr/>
        </p:nvSpPr>
        <p:spPr>
          <a:xfrm>
            <a:off x="723901" y="4886325"/>
            <a:ext cx="514350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b="1" kern="0" spc="84" dirty="0">
                <a:solidFill>
                  <a:srgbClr val="27AE6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NOMINATED </a:t>
            </a:r>
            <a:r>
              <a:rPr lang="en-US" sz="1050" b="1" kern="0" spc="84" dirty="0" smtClean="0">
                <a:solidFill>
                  <a:srgbClr val="27AE6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MEMBERS - 9</a:t>
            </a:r>
            <a:endParaRPr lang="en-US" sz="1050" dirty="0"/>
          </a:p>
        </p:txBody>
      </p:sp>
      <p:sp>
        <p:nvSpPr>
          <p:cNvPr id="37" name="Text 14"/>
          <p:cNvSpPr/>
          <p:nvPr/>
        </p:nvSpPr>
        <p:spPr>
          <a:xfrm>
            <a:off x="838200" y="5153025"/>
            <a:ext cx="99441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TK Holders</a:t>
            </a:r>
            <a:endParaRPr lang="en-US" sz="900" dirty="0"/>
          </a:p>
        </p:txBody>
      </p:sp>
      <p:sp>
        <p:nvSpPr>
          <p:cNvPr id="38" name="Text 15"/>
          <p:cNvSpPr/>
          <p:nvPr/>
        </p:nvSpPr>
        <p:spPr>
          <a:xfrm>
            <a:off x="1743075" y="5153025"/>
            <a:ext cx="82296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Farmers</a:t>
            </a:r>
            <a:endParaRPr lang="en-US" sz="900" dirty="0"/>
          </a:p>
        </p:txBody>
      </p:sp>
      <p:sp>
        <p:nvSpPr>
          <p:cNvPr id="39" name="Text 16"/>
          <p:cNvSpPr/>
          <p:nvPr/>
        </p:nvSpPr>
        <p:spPr>
          <a:xfrm>
            <a:off x="2505075" y="5153025"/>
            <a:ext cx="94869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Fisher folk</a:t>
            </a:r>
            <a:endParaRPr lang="en-US" sz="900" dirty="0"/>
          </a:p>
        </p:txBody>
      </p:sp>
      <p:sp>
        <p:nvSpPr>
          <p:cNvPr id="40" name="Text 17"/>
          <p:cNvSpPr/>
          <p:nvPr/>
        </p:nvSpPr>
        <p:spPr>
          <a:xfrm>
            <a:off x="3371851" y="5153025"/>
            <a:ext cx="11887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Academicians</a:t>
            </a:r>
            <a:endParaRPr lang="en-US" sz="900" dirty="0"/>
          </a:p>
        </p:txBody>
      </p:sp>
      <p:sp>
        <p:nvSpPr>
          <p:cNvPr id="41" name="Text 18"/>
          <p:cNvSpPr/>
          <p:nvPr/>
        </p:nvSpPr>
        <p:spPr>
          <a:xfrm>
            <a:off x="4438650" y="5153025"/>
            <a:ext cx="133731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NTFP Collectors</a:t>
            </a:r>
            <a:endParaRPr lang="en-US" sz="900" dirty="0"/>
          </a:p>
        </p:txBody>
      </p:sp>
      <p:sp>
        <p:nvSpPr>
          <p:cNvPr id="42" name="Text 19"/>
          <p:cNvSpPr/>
          <p:nvPr/>
        </p:nvSpPr>
        <p:spPr>
          <a:xfrm>
            <a:off x="6324601" y="3995740"/>
            <a:ext cx="5143500" cy="835819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94"/>
              </a:lnSpc>
              <a:buNone/>
            </a:pPr>
            <a:r>
              <a:rPr lang="en-US" sz="135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BMCs ensure </a:t>
            </a:r>
            <a:r>
              <a:rPr lang="en-US" sz="1350" b="1" dirty="0">
                <a:solidFill>
                  <a:srgbClr val="27AE6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decentralized governance</a:t>
            </a:r>
            <a:r>
              <a:rPr lang="en-US" sz="1350" dirty="0">
                <a:solidFill>
                  <a:srgbClr val="ECF0F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by involving local communities and traditional knowledge holders in biodiversity management.</a:t>
            </a:r>
            <a:endParaRPr lang="en-US" sz="13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9612094" y="1519477"/>
            <a:ext cx="1856007" cy="216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TextBox 45"/>
          <p:cNvSpPr txBox="1"/>
          <p:nvPr/>
        </p:nvSpPr>
        <p:spPr>
          <a:xfrm>
            <a:off x="6219825" y="1876426"/>
            <a:ext cx="2794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</a:rPr>
              <a:t>Total Local bodies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solidFill>
                  <a:schemeClr val="bg1"/>
                </a:solidFill>
              </a:rPr>
              <a:t> National level – 2,77,688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solidFill>
                  <a:schemeClr val="bg1"/>
                </a:solidFill>
              </a:rPr>
              <a:t> State level - 1200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re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917</Words>
  <Application>Microsoft Office PowerPoint</Application>
  <PresentationFormat>Custom</PresentationFormat>
  <Paragraphs>197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Trek</vt:lpstr>
      <vt:lpstr>Gallery</vt:lpstr>
      <vt:lpstr>Savon</vt:lpstr>
      <vt:lpstr>Slice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41</cp:revision>
  <dcterms:created xsi:type="dcterms:W3CDTF">2026-01-31T11:21:47Z</dcterms:created>
  <dcterms:modified xsi:type="dcterms:W3CDTF">2026-02-17T08:56:21Z</dcterms:modified>
</cp:coreProperties>
</file>